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4"/>
  </p:sldMasterIdLst>
  <p:notesMasterIdLst>
    <p:notesMasterId r:id="rId38"/>
  </p:notesMasterIdLst>
  <p:sldIdLst>
    <p:sldId id="264" r:id="rId5"/>
    <p:sldId id="2851" r:id="rId6"/>
    <p:sldId id="2852" r:id="rId7"/>
    <p:sldId id="275" r:id="rId8"/>
    <p:sldId id="277" r:id="rId9"/>
    <p:sldId id="2855" r:id="rId10"/>
    <p:sldId id="2856" r:id="rId11"/>
    <p:sldId id="2857" r:id="rId12"/>
    <p:sldId id="2858" r:id="rId13"/>
    <p:sldId id="2859" r:id="rId14"/>
    <p:sldId id="2860" r:id="rId15"/>
    <p:sldId id="2861" r:id="rId16"/>
    <p:sldId id="2862" r:id="rId17"/>
    <p:sldId id="2863" r:id="rId18"/>
    <p:sldId id="2864" r:id="rId19"/>
    <p:sldId id="2865" r:id="rId20"/>
    <p:sldId id="2836" r:id="rId21"/>
    <p:sldId id="2823" r:id="rId22"/>
    <p:sldId id="2840" r:id="rId23"/>
    <p:sldId id="2844" r:id="rId24"/>
    <p:sldId id="268" r:id="rId25"/>
    <p:sldId id="2841" r:id="rId26"/>
    <p:sldId id="2843" r:id="rId27"/>
    <p:sldId id="2838" r:id="rId28"/>
    <p:sldId id="2822" r:id="rId29"/>
    <p:sldId id="2849" r:id="rId30"/>
    <p:sldId id="2845" r:id="rId31"/>
    <p:sldId id="2824" r:id="rId32"/>
    <p:sldId id="2846" r:id="rId33"/>
    <p:sldId id="2850" r:id="rId34"/>
    <p:sldId id="2848" r:id="rId35"/>
    <p:sldId id="2827" r:id="rId36"/>
    <p:sldId id="2829" r:id="rId37"/>
  </p:sldIdLst>
  <p:sldSz cx="12192000" cy="6858000"/>
  <p:notesSz cx="6858000" cy="9144000"/>
  <p:embeddedFontLst>
    <p:embeddedFont>
      <p:font typeface="Arial Nova" panose="020B0504020202020204" pitchFamily="34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mbria Math" panose="02040503050406030204" pitchFamily="18" charset="0"/>
      <p:regular r:id="rId47"/>
    </p:embeddedFont>
    <p:embeddedFont>
      <p:font typeface="Public Sans" panose="020B0604020202020204" charset="0"/>
      <p:regular r:id="rId48"/>
      <p:bold r:id="rId49"/>
      <p:italic r:id="rId50"/>
      <p:boldItalic r:id="rId51"/>
    </p:embeddedFont>
    <p:embeddedFont>
      <p:font typeface="Public Sans ExtraBold" panose="020B0604020202020204" charset="0"/>
      <p:bold r:id="rId52"/>
      <p:boldItalic r:id="rId53"/>
    </p:embeddedFont>
    <p:embeddedFont>
      <p:font typeface="Tw Cen MT" panose="020B0602020104020603" pitchFamily="34" charset="0"/>
      <p:regular r:id="rId54"/>
      <p:bold r:id="rId55"/>
      <p:italic r:id="rId56"/>
      <p:boldItalic r:id="rId57"/>
    </p:embeddedFont>
    <p:embeddedFont>
      <p:font typeface="Wingdings 3" panose="05040102010807070707" pitchFamily="18" charset="2"/>
      <p:regular r:id="rId5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246CD09-BE63-D2A4-34AE-D5418FFC6AA6}" name="Hall, Ivonne" initials="HI" userId="Hall, Ivonne" providerId="None"/>
  <p188:author id="{62DBDFA8-FAA1-319F-2CD8-F67A6EACAAC4}" name="Patel, Nisha" initials="PN" userId="Patel, Nisha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0000"/>
    <a:srgbClr val="5FB1FB"/>
    <a:srgbClr val="253A64"/>
    <a:srgbClr val="00AAE7"/>
    <a:srgbClr val="23AE49"/>
    <a:srgbClr val="D3802D"/>
    <a:srgbClr val="E0C520"/>
    <a:srgbClr val="0D2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88184" autoAdjust="0"/>
  </p:normalViewPr>
  <p:slideViewPr>
    <p:cSldViewPr>
      <p:cViewPr varScale="1">
        <p:scale>
          <a:sx n="100" d="100"/>
          <a:sy n="100" d="100"/>
        </p:scale>
        <p:origin x="804" y="90"/>
      </p:cViewPr>
      <p:guideLst/>
    </p:cSldViewPr>
  </p:slideViewPr>
  <p:outlineViewPr>
    <p:cViewPr>
      <p:scale>
        <a:sx n="33" d="100"/>
        <a:sy n="33" d="100"/>
      </p:scale>
      <p:origin x="0" y="-2394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297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61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4.xml"/><Relationship Id="rId51" Type="http://schemas.openxmlformats.org/officeDocument/2006/relationships/font" Target="fonts/font1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</a:rPr>
              <a:t>Utility Provider</a:t>
            </a:r>
          </a:p>
        </c:rich>
      </c:tx>
      <c:layout>
        <c:manualLayout>
          <c:xMode val="edge"/>
          <c:yMode val="edge"/>
          <c:x val="0.31689566929133856"/>
          <c:y val="0.171342514698748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746481287006096"/>
          <c:y val="0.23763514725168969"/>
          <c:w val="0.45579019405996596"/>
          <c:h val="0.666801207267665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Utility Provider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07A-4BAB-87D9-D6A4C607C0FA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07A-4BAB-87D9-D6A4C607C0FA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07A-4BAB-87D9-D6A4C607C0FA}"/>
              </c:ext>
            </c:extLst>
          </c:dPt>
          <c:dLbls>
            <c:dLbl>
              <c:idx val="0"/>
              <c:layout>
                <c:manualLayout>
                  <c:x val="0.21145975503062117"/>
                  <c:y val="-0.13830089836769285"/>
                </c:manualLayout>
              </c:layout>
              <c:spPr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9941"/>
                        <a:gd name="adj2" fmla="val 14068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A07A-4BAB-87D9-D6A4C607C0FA}"/>
                </c:ext>
              </c:extLst>
            </c:dLbl>
            <c:dLbl>
              <c:idx val="1"/>
              <c:layout>
                <c:manualLayout>
                  <c:x val="-0.17409645669291343"/>
                  <c:y val="0.1817412570626789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895406824146981"/>
                      <c:h val="0.213602504478909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07A-4BAB-87D9-D6A4C607C0FA}"/>
                </c:ext>
              </c:extLst>
            </c:dLbl>
            <c:dLbl>
              <c:idx val="2"/>
              <c:layout>
                <c:manualLayout>
                  <c:x val="-0.13214216972878401"/>
                  <c:y val="5.1926113599862385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/>
                      <a:t>Other
</a:t>
                    </a:r>
                    <a:fld id="{2242F41F-73FA-4E66-8980-58401A57CF6D}" type="PERCENTAGE">
                      <a:rPr lang="en-US" baseline="0"/>
                      <a:pPr>
                        <a:defRPr>
                          <a:solidFill>
                            <a:schemeClr val="tx1">
                              <a:lumMod val="50000"/>
                            </a:schemeClr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3877"/>
                        <a:gd name="adj2" fmla="val -2750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07A-4BAB-87D9-D6A4C607C0FA}"/>
                </c:ext>
              </c:extLst>
            </c:dLbl>
            <c:spPr>
              <a:solidFill>
                <a:prstClr val="white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Sheet1!$A$2:$A$4</c:f>
              <c:strCache>
                <c:ptCount val="3"/>
                <c:pt idx="0">
                  <c:v>Eversource</c:v>
                </c:pt>
                <c:pt idx="1">
                  <c:v>UI</c:v>
                </c:pt>
                <c:pt idx="2">
                  <c:v>Outher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794</c:v>
                </c:pt>
                <c:pt idx="1">
                  <c:v>116</c:v>
                </c:pt>
                <c:pt idx="2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07A-4BAB-87D9-D6A4C607C0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9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Sheet1!$A$2:$A$51</cx:f>
        <cx:lvl ptCount="50">
          <cx:pt idx="0">0 to 5</cx:pt>
          <cx:pt idx="1">6 to 10</cx:pt>
          <cx:pt idx="2">11 to 15</cx:pt>
          <cx:pt idx="3">16 to 20</cx:pt>
          <cx:pt idx="4">21 to 25</cx:pt>
          <cx:pt idx="5">26 to 30</cx:pt>
          <cx:pt idx="6">31 to 35</cx:pt>
          <cx:pt idx="7">36 to 40</cx:pt>
          <cx:pt idx="8">41 to 45</cx:pt>
          <cx:pt idx="9">46 to 50</cx:pt>
          <cx:pt idx="10">51 to 55</cx:pt>
          <cx:pt idx="11">56 to 60</cx:pt>
          <cx:pt idx="12">61 to 65</cx:pt>
        </cx:lvl>
      </cx:strDim>
      <cx:numDim type="val">
        <cx:f>Sheet1!$B$2:$B$51</cx:f>
        <cx:lvl ptCount="50" formatCode="General">
          <cx:pt idx="0">127</cx:pt>
          <cx:pt idx="1">116</cx:pt>
          <cx:pt idx="2">104</cx:pt>
          <cx:pt idx="3">130</cx:pt>
          <cx:pt idx="4">90</cx:pt>
          <cx:pt idx="5">69</cx:pt>
          <cx:pt idx="6">73</cx:pt>
          <cx:pt idx="7">34</cx:pt>
          <cx:pt idx="8">23</cx:pt>
          <cx:pt idx="9">17</cx:pt>
          <cx:pt idx="10">14</cx:pt>
          <cx:pt idx="11">0</cx:pt>
          <cx:pt idx="12">1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600" b="1" i="0" spc="100" baseline="0" dirty="0">
                <a:solidFill>
                  <a:schemeClr val="tx1"/>
                </a:solidFill>
                <a:effectLst/>
                <a:latin typeface="Public Sans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Age of Generator</a:t>
            </a:r>
            <a:endParaRPr lang="en-US" sz="1600" dirty="0">
              <a:solidFill>
                <a:schemeClr val="tx1"/>
              </a:solidFill>
              <a:effectLst/>
              <a:latin typeface="Public Sans" panose="020B0604020202020204" charset="0"/>
            </a:endParaRPr>
          </a:p>
        </cx:rich>
      </cx:tx>
    </cx:title>
    <cx:plotArea>
      <cx:plotAreaRegion>
        <cx:plotSurface>
          <cx:spPr>
            <a:ln cap="flat">
              <a:solidFill>
                <a:srgbClr val="3F3F3F">
                  <a:lumMod val="25000"/>
                  <a:lumOff val="75000"/>
                </a:srgbClr>
              </a:solidFill>
            </a:ln>
            <a:effectLst/>
          </cx:spPr>
        </cx:plotSurface>
        <cx:series layoutId="clusteredColumn" uniqueId="{DA15319E-76E2-423D-BFFA-AF6A16A09754}" formatIdx="0">
          <cx:tx>
            <cx:txData>
              <cx:f>Sheet1!$B$1</cx:f>
              <cx:v>#</cx:v>
            </cx:txData>
          </cx:tx>
          <cx:spPr>
            <a:effectLst/>
          </cx:spPr>
          <cx:dataLabels pos="inEnd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800" b="1">
                    <a:solidFill>
                      <a:schemeClr val="bg1"/>
                    </a:solidFill>
                  </a:defRPr>
                </a:pPr>
                <a:endParaRPr lang="en-US" sz="800" b="1" i="0" u="none" strike="noStrike" baseline="0">
                  <a:solidFill>
                    <a:schemeClr val="bg1"/>
                  </a:solidFill>
                  <a:latin typeface="Public Sans"/>
                </a:endParaRPr>
              </a:p>
            </cx:txPr>
            <cx:visibility seriesName="0" categoryName="0" value="1"/>
            <cx:separator>, </cx:separator>
          </cx:dataLabels>
          <cx:dataId val="0"/>
          <cx:layoutPr>
            <cx:aggregation/>
          </cx:layoutPr>
        </cx:series>
      </cx:plotAreaRegion>
      <cx:axis id="0">
        <cx:catScaling gapWidth="0"/>
        <cx:title>
          <cx:tx>
            <cx:txData>
              <cx:v>Age in Years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>
                  <a:solidFill>
                    <a:schemeClr val="tx1"/>
                  </a:solidFill>
                </a:defRPr>
              </a:pPr>
              <a:r>
                <a:rPr lang="en-US" sz="1197" b="1" i="0" u="none" strike="noStrike" baseline="0" dirty="0">
                  <a:solidFill>
                    <a:schemeClr val="tx1"/>
                  </a:solidFill>
                  <a:latin typeface="Public Sans"/>
                </a:rPr>
                <a:t>Age in Years</a:t>
              </a:r>
            </a:p>
          </cx:txPr>
        </cx:title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800">
                <a:ln>
                  <a:noFill/>
                </a:ln>
                <a:solidFill>
                  <a:schemeClr val="tx1"/>
                </a:solidFill>
              </a:defRPr>
            </a:pPr>
            <a:endParaRPr lang="en-US" sz="800" b="0" i="0" u="none" strike="noStrike" baseline="0">
              <a:ln>
                <a:noFill/>
              </a:ln>
              <a:solidFill>
                <a:schemeClr val="tx1"/>
              </a:solidFill>
              <a:latin typeface="Public Sans"/>
            </a:endParaRPr>
          </a:p>
        </cx:txPr>
      </cx:axis>
      <cx:axis id="1">
        <cx:valScaling/>
        <cx:title>
          <cx:tx>
            <cx:txData>
              <cx:v>Number of Generators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>
                  <a:solidFill>
                    <a:schemeClr val="tx1"/>
                  </a:solidFill>
                </a:defRPr>
              </a:pPr>
              <a:r>
                <a:rPr lang="en-US" sz="1197" b="1" i="0" u="none" strike="noStrike" baseline="0" dirty="0">
                  <a:solidFill>
                    <a:schemeClr val="tx1"/>
                  </a:solidFill>
                  <a:latin typeface="Public Sans"/>
                </a:rPr>
                <a:t>Number of Generators</a:t>
              </a:r>
            </a:p>
          </cx:txPr>
        </cx:title>
        <cx:majorGridlines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800">
                <a:solidFill>
                  <a:schemeClr val="tx1"/>
                </a:solidFill>
              </a:defRPr>
            </a:pPr>
            <a:endParaRPr lang="en-US" sz="800" b="0" i="0" u="none" strike="noStrike" baseline="0">
              <a:solidFill>
                <a:schemeClr val="tx1"/>
              </a:solidFill>
              <a:latin typeface="Public Sans"/>
            </a:endParaRPr>
          </a:p>
        </cx:txPr>
      </cx:axis>
    </cx:plotArea>
  </cx:chart>
  <cx:spPr>
    <a:effectLst/>
  </cx:spPr>
</cx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287E63-0AE2-4855-9786-5ED4A16A689D}" type="doc">
      <dgm:prSet loTypeId="urn:microsoft.com/office/officeart/2005/8/layout/vList2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431B4A5-33AE-4760-8434-FC7BD94AA4B5}">
      <dgm:prSet custT="1"/>
      <dgm:spPr/>
      <dgm:t>
        <a:bodyPr/>
        <a:lstStyle/>
        <a:p>
          <a:pPr rtl="0"/>
          <a:r>
            <a:rPr lang="en-US" sz="2000" dirty="0">
              <a:latin typeface="Arial Nova"/>
            </a:rPr>
            <a:t>The Clean Water Fund is the primary funding program for municipal wastewater projects in CT.</a:t>
          </a:r>
        </a:p>
      </dgm:t>
    </dgm:pt>
    <dgm:pt modelId="{30EF0AF1-B629-4D25-9395-7FBA182E2438}" type="parTrans" cxnId="{8707F104-B8A7-42FB-8FD4-DFF8560B8F71}">
      <dgm:prSet/>
      <dgm:spPr/>
      <dgm:t>
        <a:bodyPr/>
        <a:lstStyle/>
        <a:p>
          <a:endParaRPr lang="en-US"/>
        </a:p>
      </dgm:t>
    </dgm:pt>
    <dgm:pt modelId="{FDBF2CD7-5610-437F-844F-6A4111646B72}" type="sibTrans" cxnId="{8707F104-B8A7-42FB-8FD4-DFF8560B8F71}">
      <dgm:prSet/>
      <dgm:spPr/>
      <dgm:t>
        <a:bodyPr/>
        <a:lstStyle/>
        <a:p>
          <a:endParaRPr lang="en-US"/>
        </a:p>
      </dgm:t>
    </dgm:pt>
    <dgm:pt modelId="{B3EC432D-AD27-4CFB-8FE0-4BA5C517A189}">
      <dgm:prSet custT="1"/>
      <dgm:spPr/>
      <dgm:t>
        <a:bodyPr/>
        <a:lstStyle/>
        <a:p>
          <a:pPr rtl="0"/>
          <a:r>
            <a:rPr lang="en-US" sz="1600" dirty="0">
              <a:latin typeface="Arial Nova"/>
            </a:rPr>
            <a:t>Combined Sewer Overflow (CSO) Control</a:t>
          </a:r>
        </a:p>
      </dgm:t>
    </dgm:pt>
    <dgm:pt modelId="{023DC1B0-C50E-4286-BBA7-459DE0A26A3B}" type="parTrans" cxnId="{5220640F-263C-44C0-8FD6-6B778A7A84F8}">
      <dgm:prSet/>
      <dgm:spPr/>
      <dgm:t>
        <a:bodyPr/>
        <a:lstStyle/>
        <a:p>
          <a:endParaRPr lang="en-US"/>
        </a:p>
      </dgm:t>
    </dgm:pt>
    <dgm:pt modelId="{01CC0818-3C99-4FA6-A12C-737C18159EB1}" type="sibTrans" cxnId="{5220640F-263C-44C0-8FD6-6B778A7A84F8}">
      <dgm:prSet/>
      <dgm:spPr/>
      <dgm:t>
        <a:bodyPr/>
        <a:lstStyle/>
        <a:p>
          <a:endParaRPr lang="en-US"/>
        </a:p>
      </dgm:t>
    </dgm:pt>
    <dgm:pt modelId="{59EF4FD2-C080-40BA-AF86-92C6957F115A}">
      <dgm:prSet custT="1"/>
      <dgm:spPr/>
      <dgm:t>
        <a:bodyPr/>
        <a:lstStyle/>
        <a:p>
          <a:r>
            <a:rPr lang="en-US" sz="1600" dirty="0">
              <a:latin typeface="Arial Nova"/>
            </a:rPr>
            <a:t>Nutrient removal (N &amp; P) at treatment plants</a:t>
          </a:r>
        </a:p>
      </dgm:t>
    </dgm:pt>
    <dgm:pt modelId="{0A584A6F-D0E0-4AE3-8066-AE8BCC7D7D2C}" type="parTrans" cxnId="{59A5E238-CB29-4DC5-86EB-7628CA0B5716}">
      <dgm:prSet/>
      <dgm:spPr/>
      <dgm:t>
        <a:bodyPr/>
        <a:lstStyle/>
        <a:p>
          <a:endParaRPr lang="en-US"/>
        </a:p>
      </dgm:t>
    </dgm:pt>
    <dgm:pt modelId="{5FE01890-D60B-4E00-B1B1-376993FB6078}" type="sibTrans" cxnId="{59A5E238-CB29-4DC5-86EB-7628CA0B5716}">
      <dgm:prSet/>
      <dgm:spPr/>
      <dgm:t>
        <a:bodyPr/>
        <a:lstStyle/>
        <a:p>
          <a:endParaRPr lang="en-US"/>
        </a:p>
      </dgm:t>
    </dgm:pt>
    <dgm:pt modelId="{6B95A70D-D0DE-491A-999A-C35B063BF1EA}">
      <dgm:prSet custT="1"/>
      <dgm:spPr/>
      <dgm:t>
        <a:bodyPr/>
        <a:lstStyle/>
        <a:p>
          <a:r>
            <a:rPr lang="en-US" sz="1600" dirty="0">
              <a:latin typeface="Arial Nova"/>
            </a:rPr>
            <a:t>Sewer extensions for pollution problems</a:t>
          </a:r>
        </a:p>
      </dgm:t>
    </dgm:pt>
    <dgm:pt modelId="{F3A2F71E-BCF2-4A35-BD90-EF55E962BB86}" type="parTrans" cxnId="{C9153CE0-54BD-49D6-B1E1-8C6D9778DDB2}">
      <dgm:prSet/>
      <dgm:spPr/>
      <dgm:t>
        <a:bodyPr/>
        <a:lstStyle/>
        <a:p>
          <a:endParaRPr lang="en-US"/>
        </a:p>
      </dgm:t>
    </dgm:pt>
    <dgm:pt modelId="{CACF123A-FA42-4CA3-A871-FAB541D511D3}" type="sibTrans" cxnId="{C9153CE0-54BD-49D6-B1E1-8C6D9778DDB2}">
      <dgm:prSet/>
      <dgm:spPr/>
      <dgm:t>
        <a:bodyPr/>
        <a:lstStyle/>
        <a:p>
          <a:endParaRPr lang="en-US"/>
        </a:p>
      </dgm:t>
    </dgm:pt>
    <dgm:pt modelId="{C4D9B792-44B6-4F81-A030-45EF0CB94181}">
      <dgm:prSet custT="1"/>
      <dgm:spPr/>
      <dgm:t>
        <a:bodyPr/>
        <a:lstStyle/>
        <a:p>
          <a:r>
            <a:rPr lang="en-US" sz="1600" dirty="0">
              <a:latin typeface="Arial Nova"/>
            </a:rPr>
            <a:t>Large scale septic system upgrades</a:t>
          </a:r>
        </a:p>
      </dgm:t>
    </dgm:pt>
    <dgm:pt modelId="{81FB031E-E38A-47E1-B39B-BD4916D96BB2}" type="parTrans" cxnId="{61667FE8-4255-4F1D-9D1F-727A3F80140D}">
      <dgm:prSet/>
      <dgm:spPr/>
      <dgm:t>
        <a:bodyPr/>
        <a:lstStyle/>
        <a:p>
          <a:endParaRPr lang="en-US"/>
        </a:p>
      </dgm:t>
    </dgm:pt>
    <dgm:pt modelId="{F9C56BC3-8607-4D30-8A2E-C331662651D2}" type="sibTrans" cxnId="{61667FE8-4255-4F1D-9D1F-727A3F80140D}">
      <dgm:prSet/>
      <dgm:spPr/>
      <dgm:t>
        <a:bodyPr/>
        <a:lstStyle/>
        <a:p>
          <a:endParaRPr lang="en-US"/>
        </a:p>
      </dgm:t>
    </dgm:pt>
    <dgm:pt modelId="{5B843300-C321-4C48-8C26-BC1549E17AF4}">
      <dgm:prSet custT="1"/>
      <dgm:spPr/>
      <dgm:t>
        <a:bodyPr/>
        <a:lstStyle/>
        <a:p>
          <a:r>
            <a:rPr lang="en-US" sz="1600" dirty="0">
              <a:latin typeface="Arial Nova"/>
            </a:rPr>
            <a:t>Pump station upgrades</a:t>
          </a:r>
        </a:p>
      </dgm:t>
    </dgm:pt>
    <dgm:pt modelId="{C915C560-C5BF-4B0F-9197-014E6A1BC496}" type="parTrans" cxnId="{4D4317DC-99FB-4AF4-A4F6-00CCEA902D6E}">
      <dgm:prSet/>
      <dgm:spPr/>
      <dgm:t>
        <a:bodyPr/>
        <a:lstStyle/>
        <a:p>
          <a:endParaRPr lang="en-US"/>
        </a:p>
      </dgm:t>
    </dgm:pt>
    <dgm:pt modelId="{3F5B8E14-DF78-40E8-A5BB-E157AB8B43D9}" type="sibTrans" cxnId="{4D4317DC-99FB-4AF4-A4F6-00CCEA902D6E}">
      <dgm:prSet/>
      <dgm:spPr/>
      <dgm:t>
        <a:bodyPr/>
        <a:lstStyle/>
        <a:p>
          <a:endParaRPr lang="en-US"/>
        </a:p>
      </dgm:t>
    </dgm:pt>
    <dgm:pt modelId="{33D5C7DD-8041-4EC0-BFD1-0B3FF5610554}">
      <dgm:prSet custT="1"/>
      <dgm:spPr/>
      <dgm:t>
        <a:bodyPr/>
        <a:lstStyle/>
        <a:p>
          <a:r>
            <a:rPr lang="en-US" sz="1600" dirty="0">
              <a:latin typeface="Arial Nova"/>
            </a:rPr>
            <a:t>Resiliency projects (sea level rise)</a:t>
          </a:r>
        </a:p>
      </dgm:t>
    </dgm:pt>
    <dgm:pt modelId="{3B1FEE2D-5012-4B62-B95A-F7C741D30F84}" type="parTrans" cxnId="{748A7809-4777-4A2D-9B91-9CD3C7AF5011}">
      <dgm:prSet/>
      <dgm:spPr/>
      <dgm:t>
        <a:bodyPr/>
        <a:lstStyle/>
        <a:p>
          <a:endParaRPr lang="en-US"/>
        </a:p>
      </dgm:t>
    </dgm:pt>
    <dgm:pt modelId="{C32C7E84-6890-434A-B7B3-FAB456A181FC}" type="sibTrans" cxnId="{748A7809-4777-4A2D-9B91-9CD3C7AF5011}">
      <dgm:prSet/>
      <dgm:spPr/>
      <dgm:t>
        <a:bodyPr/>
        <a:lstStyle/>
        <a:p>
          <a:endParaRPr lang="en-US"/>
        </a:p>
      </dgm:t>
    </dgm:pt>
    <dgm:pt modelId="{75CD002F-F5C7-4A64-A8EB-464B1663F3D7}">
      <dgm:prSet custT="1"/>
      <dgm:spPr/>
      <dgm:t>
        <a:bodyPr/>
        <a:lstStyle/>
        <a:p>
          <a:r>
            <a:rPr lang="en-US" sz="1600" dirty="0">
              <a:latin typeface="Arial Nova"/>
            </a:rPr>
            <a:t>Green infrastructure</a:t>
          </a:r>
        </a:p>
      </dgm:t>
    </dgm:pt>
    <dgm:pt modelId="{302B29A2-3122-4CB5-BABD-FF2DEA232131}" type="parTrans" cxnId="{6D95E846-8F26-4794-A085-20E7D1E4FE93}">
      <dgm:prSet/>
      <dgm:spPr/>
      <dgm:t>
        <a:bodyPr/>
        <a:lstStyle/>
        <a:p>
          <a:endParaRPr lang="en-US"/>
        </a:p>
      </dgm:t>
    </dgm:pt>
    <dgm:pt modelId="{5BDAA577-4433-43AF-AF96-A00733AE6317}" type="sibTrans" cxnId="{6D95E846-8F26-4794-A085-20E7D1E4FE93}">
      <dgm:prSet/>
      <dgm:spPr/>
      <dgm:t>
        <a:bodyPr/>
        <a:lstStyle/>
        <a:p>
          <a:endParaRPr lang="en-US"/>
        </a:p>
      </dgm:t>
    </dgm:pt>
    <dgm:pt modelId="{35E83D3F-8003-4F94-A1D0-3FFF7AFBD6C1}">
      <dgm:prSet custT="1"/>
      <dgm:spPr/>
      <dgm:t>
        <a:bodyPr/>
        <a:lstStyle/>
        <a:p>
          <a:pPr rtl="0"/>
          <a:r>
            <a:rPr lang="en-US" sz="2000" dirty="0">
              <a:latin typeface="Arial Nova"/>
            </a:rPr>
            <a:t>Examples of CWF projects:</a:t>
          </a:r>
        </a:p>
      </dgm:t>
    </dgm:pt>
    <dgm:pt modelId="{30FCCA92-280E-4B9E-BED6-E49C5267F047}" type="parTrans" cxnId="{3F65A977-1022-4E3E-806B-5CD0E2D63F07}">
      <dgm:prSet/>
      <dgm:spPr/>
      <dgm:t>
        <a:bodyPr/>
        <a:lstStyle/>
        <a:p>
          <a:endParaRPr lang="en-US"/>
        </a:p>
      </dgm:t>
    </dgm:pt>
    <dgm:pt modelId="{9D75EC7D-7666-4E50-BE44-613AAEC0A642}" type="sibTrans" cxnId="{3F65A977-1022-4E3E-806B-5CD0E2D63F07}">
      <dgm:prSet/>
      <dgm:spPr/>
      <dgm:t>
        <a:bodyPr/>
        <a:lstStyle/>
        <a:p>
          <a:endParaRPr lang="en-US"/>
        </a:p>
      </dgm:t>
    </dgm:pt>
    <dgm:pt modelId="{9ADED83B-5D11-4D59-A075-ECEC6373270A}">
      <dgm:prSet custT="1"/>
      <dgm:spPr/>
      <dgm:t>
        <a:bodyPr/>
        <a:lstStyle/>
        <a:p>
          <a:pPr rtl="0"/>
          <a:r>
            <a:rPr lang="en-US" sz="1600" dirty="0">
              <a:latin typeface="Arial Nova"/>
            </a:rPr>
            <a:t>Can be used for planning, design, and construction phases.</a:t>
          </a:r>
        </a:p>
      </dgm:t>
    </dgm:pt>
    <dgm:pt modelId="{857FBD5C-03A2-4524-B018-0B27CC3F64D7}" type="parTrans" cxnId="{C1C006C8-D9F6-4561-B7F7-DF8F095C5848}">
      <dgm:prSet/>
      <dgm:spPr/>
      <dgm:t>
        <a:bodyPr/>
        <a:lstStyle/>
        <a:p>
          <a:endParaRPr lang="en-US"/>
        </a:p>
      </dgm:t>
    </dgm:pt>
    <dgm:pt modelId="{5BDE0C42-097B-4489-87D5-BBE7D8F9AA41}" type="sibTrans" cxnId="{C1C006C8-D9F6-4561-B7F7-DF8F095C5848}">
      <dgm:prSet/>
      <dgm:spPr/>
      <dgm:t>
        <a:bodyPr/>
        <a:lstStyle/>
        <a:p>
          <a:endParaRPr lang="en-US"/>
        </a:p>
      </dgm:t>
    </dgm:pt>
    <dgm:pt modelId="{73D57647-46C6-45C3-921A-7DBDD333FE7F}">
      <dgm:prSet custT="1"/>
      <dgm:spPr/>
      <dgm:t>
        <a:bodyPr/>
        <a:lstStyle/>
        <a:p>
          <a:r>
            <a:rPr lang="en-US" sz="1600" dirty="0">
              <a:latin typeface="Arial Nova"/>
            </a:rPr>
            <a:t>Infiltration and Inflow removal (pipe rehabilitation)</a:t>
          </a:r>
        </a:p>
      </dgm:t>
    </dgm:pt>
    <dgm:pt modelId="{CFBA4859-5128-4226-A65E-650EC7B921D9}" type="parTrans" cxnId="{9EB12C9D-8786-459D-B3EC-549FC93C59A2}">
      <dgm:prSet/>
      <dgm:spPr/>
      <dgm:t>
        <a:bodyPr/>
        <a:lstStyle/>
        <a:p>
          <a:endParaRPr lang="en-US"/>
        </a:p>
      </dgm:t>
    </dgm:pt>
    <dgm:pt modelId="{57A7B5ED-314E-4FE0-8070-5EA8BE760657}" type="sibTrans" cxnId="{9EB12C9D-8786-459D-B3EC-549FC93C59A2}">
      <dgm:prSet/>
      <dgm:spPr/>
      <dgm:t>
        <a:bodyPr/>
        <a:lstStyle/>
        <a:p>
          <a:endParaRPr lang="en-US"/>
        </a:p>
      </dgm:t>
    </dgm:pt>
    <dgm:pt modelId="{6B955B5B-86F8-4677-898B-2D63CB0190D4}">
      <dgm:prSet custT="1"/>
      <dgm:spPr/>
      <dgm:t>
        <a:bodyPr/>
        <a:lstStyle/>
        <a:p>
          <a:pPr rtl="0"/>
          <a:r>
            <a:rPr lang="en-US" sz="1600" dirty="0">
              <a:latin typeface="Arial Nova"/>
            </a:rPr>
            <a:t>Established in 1987.</a:t>
          </a:r>
        </a:p>
      </dgm:t>
    </dgm:pt>
    <dgm:pt modelId="{ABFAAB19-E401-4E0E-87B2-092F7E56EF54}" type="parTrans" cxnId="{9559967E-3A45-464C-A0BA-2403FBC024CC}">
      <dgm:prSet/>
      <dgm:spPr/>
    </dgm:pt>
    <dgm:pt modelId="{8EE42480-DD40-4AD9-9A44-D2AD088644B3}" type="sibTrans" cxnId="{9559967E-3A45-464C-A0BA-2403FBC024CC}">
      <dgm:prSet/>
      <dgm:spPr/>
    </dgm:pt>
    <dgm:pt modelId="{5275A0CB-DEE4-469F-B5F4-B63BCFCAA299}" type="pres">
      <dgm:prSet presAssocID="{76287E63-0AE2-4855-9786-5ED4A16A689D}" presName="linear" presStyleCnt="0">
        <dgm:presLayoutVars>
          <dgm:animLvl val="lvl"/>
          <dgm:resizeHandles val="exact"/>
        </dgm:presLayoutVars>
      </dgm:prSet>
      <dgm:spPr/>
    </dgm:pt>
    <dgm:pt modelId="{BD135DFF-10BC-441C-A2B8-FEC79EBF6D1B}" type="pres">
      <dgm:prSet presAssocID="{4431B4A5-33AE-4760-8434-FC7BD94AA4B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543E253-0A48-471D-9196-38F7F30E925D}" type="pres">
      <dgm:prSet presAssocID="{4431B4A5-33AE-4760-8434-FC7BD94AA4B5}" presName="childText" presStyleLbl="revTx" presStyleIdx="0" presStyleCnt="2">
        <dgm:presLayoutVars>
          <dgm:bulletEnabled val="1"/>
        </dgm:presLayoutVars>
      </dgm:prSet>
      <dgm:spPr/>
    </dgm:pt>
    <dgm:pt modelId="{CFC31B0C-40EC-4ADD-8562-497A16BBF3FF}" type="pres">
      <dgm:prSet presAssocID="{35E83D3F-8003-4F94-A1D0-3FFF7AFBD6C1}" presName="parentText" presStyleLbl="node1" presStyleIdx="1" presStyleCnt="2" custScaleY="59702">
        <dgm:presLayoutVars>
          <dgm:chMax val="0"/>
          <dgm:bulletEnabled val="1"/>
        </dgm:presLayoutVars>
      </dgm:prSet>
      <dgm:spPr/>
    </dgm:pt>
    <dgm:pt modelId="{E114E5F6-B97F-4C28-AED2-8516978FC96E}" type="pres">
      <dgm:prSet presAssocID="{35E83D3F-8003-4F94-A1D0-3FFF7AFBD6C1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8707F104-B8A7-42FB-8FD4-DFF8560B8F71}" srcId="{76287E63-0AE2-4855-9786-5ED4A16A689D}" destId="{4431B4A5-33AE-4760-8434-FC7BD94AA4B5}" srcOrd="0" destOrd="0" parTransId="{30EF0AF1-B629-4D25-9395-7FBA182E2438}" sibTransId="{FDBF2CD7-5610-437F-844F-6A4111646B72}"/>
    <dgm:cxn modelId="{748A7809-4777-4A2D-9B91-9CD3C7AF5011}" srcId="{35E83D3F-8003-4F94-A1D0-3FFF7AFBD6C1}" destId="{33D5C7DD-8041-4EC0-BFD1-0B3FF5610554}" srcOrd="6" destOrd="0" parTransId="{3B1FEE2D-5012-4B62-B95A-F7C741D30F84}" sibTransId="{C32C7E84-6890-434A-B7B3-FAB456A181FC}"/>
    <dgm:cxn modelId="{5220640F-263C-44C0-8FD6-6B778A7A84F8}" srcId="{35E83D3F-8003-4F94-A1D0-3FFF7AFBD6C1}" destId="{B3EC432D-AD27-4CFB-8FE0-4BA5C517A189}" srcOrd="0" destOrd="0" parTransId="{023DC1B0-C50E-4286-BBA7-459DE0A26A3B}" sibTransId="{01CC0818-3C99-4FA6-A12C-737C18159EB1}"/>
    <dgm:cxn modelId="{8B963A21-626B-4E2F-8499-513827A0ADF0}" type="presOf" srcId="{6B955B5B-86F8-4677-898B-2D63CB0190D4}" destId="{D543E253-0A48-471D-9196-38F7F30E925D}" srcOrd="0" destOrd="0" presId="urn:microsoft.com/office/officeart/2005/8/layout/vList2"/>
    <dgm:cxn modelId="{59A5E238-CB29-4DC5-86EB-7628CA0B5716}" srcId="{35E83D3F-8003-4F94-A1D0-3FFF7AFBD6C1}" destId="{59EF4FD2-C080-40BA-AF86-92C6957F115A}" srcOrd="1" destOrd="0" parTransId="{0A584A6F-D0E0-4AE3-8066-AE8BCC7D7D2C}" sibTransId="{5FE01890-D60B-4E00-B1B1-376993FB6078}"/>
    <dgm:cxn modelId="{8BA8853A-32FA-47E2-86B8-1145ADC829A1}" type="presOf" srcId="{76287E63-0AE2-4855-9786-5ED4A16A689D}" destId="{5275A0CB-DEE4-469F-B5F4-B63BCFCAA299}" srcOrd="0" destOrd="0" presId="urn:microsoft.com/office/officeart/2005/8/layout/vList2"/>
    <dgm:cxn modelId="{6D95E846-8F26-4794-A085-20E7D1E4FE93}" srcId="{35E83D3F-8003-4F94-A1D0-3FFF7AFBD6C1}" destId="{75CD002F-F5C7-4A64-A8EB-464B1663F3D7}" srcOrd="7" destOrd="0" parTransId="{302B29A2-3122-4CB5-BABD-FF2DEA232131}" sibTransId="{5BDAA577-4433-43AF-AF96-A00733AE6317}"/>
    <dgm:cxn modelId="{20FBA16B-190F-4361-A324-C5624BCB9F2B}" type="presOf" srcId="{35E83D3F-8003-4F94-A1D0-3FFF7AFBD6C1}" destId="{CFC31B0C-40EC-4ADD-8562-497A16BBF3FF}" srcOrd="0" destOrd="0" presId="urn:microsoft.com/office/officeart/2005/8/layout/vList2"/>
    <dgm:cxn modelId="{3F65A977-1022-4E3E-806B-5CD0E2D63F07}" srcId="{76287E63-0AE2-4855-9786-5ED4A16A689D}" destId="{35E83D3F-8003-4F94-A1D0-3FFF7AFBD6C1}" srcOrd="1" destOrd="0" parTransId="{30FCCA92-280E-4B9E-BED6-E49C5267F047}" sibTransId="{9D75EC7D-7666-4E50-BE44-613AAEC0A642}"/>
    <dgm:cxn modelId="{9559967E-3A45-464C-A0BA-2403FBC024CC}" srcId="{4431B4A5-33AE-4760-8434-FC7BD94AA4B5}" destId="{6B955B5B-86F8-4677-898B-2D63CB0190D4}" srcOrd="0" destOrd="0" parTransId="{ABFAAB19-E401-4E0E-87B2-092F7E56EF54}" sibTransId="{8EE42480-DD40-4AD9-9A44-D2AD088644B3}"/>
    <dgm:cxn modelId="{0148D684-4D61-4EF0-9681-FC427FBA06BE}" type="presOf" srcId="{73D57647-46C6-45C3-921A-7DBDD333FE7F}" destId="{E114E5F6-B97F-4C28-AED2-8516978FC96E}" srcOrd="0" destOrd="4" presId="urn:microsoft.com/office/officeart/2005/8/layout/vList2"/>
    <dgm:cxn modelId="{9EB12C9D-8786-459D-B3EC-549FC93C59A2}" srcId="{35E83D3F-8003-4F94-A1D0-3FFF7AFBD6C1}" destId="{73D57647-46C6-45C3-921A-7DBDD333FE7F}" srcOrd="4" destOrd="0" parTransId="{CFBA4859-5128-4226-A65E-650EC7B921D9}" sibTransId="{57A7B5ED-314E-4FE0-8070-5EA8BE760657}"/>
    <dgm:cxn modelId="{C777E3B5-81B8-4C3A-AB01-1033B2D3376F}" type="presOf" srcId="{6B95A70D-D0DE-491A-999A-C35B063BF1EA}" destId="{E114E5F6-B97F-4C28-AED2-8516978FC96E}" srcOrd="0" destOrd="2" presId="urn:microsoft.com/office/officeart/2005/8/layout/vList2"/>
    <dgm:cxn modelId="{9BC931C6-5302-44B7-863C-99F1D19647CA}" type="presOf" srcId="{4431B4A5-33AE-4760-8434-FC7BD94AA4B5}" destId="{BD135DFF-10BC-441C-A2B8-FEC79EBF6D1B}" srcOrd="0" destOrd="0" presId="urn:microsoft.com/office/officeart/2005/8/layout/vList2"/>
    <dgm:cxn modelId="{5EF0BFC7-93D6-46BF-A6BC-6C26A5A0BABF}" type="presOf" srcId="{33D5C7DD-8041-4EC0-BFD1-0B3FF5610554}" destId="{E114E5F6-B97F-4C28-AED2-8516978FC96E}" srcOrd="0" destOrd="6" presId="urn:microsoft.com/office/officeart/2005/8/layout/vList2"/>
    <dgm:cxn modelId="{C1C006C8-D9F6-4561-B7F7-DF8F095C5848}" srcId="{4431B4A5-33AE-4760-8434-FC7BD94AA4B5}" destId="{9ADED83B-5D11-4D59-A075-ECEC6373270A}" srcOrd="1" destOrd="0" parTransId="{857FBD5C-03A2-4524-B018-0B27CC3F64D7}" sibTransId="{5BDE0C42-097B-4489-87D5-BBE7D8F9AA41}"/>
    <dgm:cxn modelId="{CB1DACCE-0BC6-4535-BF2C-4F515E3859ED}" type="presOf" srcId="{5B843300-C321-4C48-8C26-BC1549E17AF4}" destId="{E114E5F6-B97F-4C28-AED2-8516978FC96E}" srcOrd="0" destOrd="5" presId="urn:microsoft.com/office/officeart/2005/8/layout/vList2"/>
    <dgm:cxn modelId="{A8E049D2-2AC1-4AE5-9C34-2C4751DD43AA}" type="presOf" srcId="{9ADED83B-5D11-4D59-A075-ECEC6373270A}" destId="{D543E253-0A48-471D-9196-38F7F30E925D}" srcOrd="0" destOrd="1" presId="urn:microsoft.com/office/officeart/2005/8/layout/vList2"/>
    <dgm:cxn modelId="{4D4317DC-99FB-4AF4-A4F6-00CCEA902D6E}" srcId="{35E83D3F-8003-4F94-A1D0-3FFF7AFBD6C1}" destId="{5B843300-C321-4C48-8C26-BC1549E17AF4}" srcOrd="5" destOrd="0" parTransId="{C915C560-C5BF-4B0F-9197-014E6A1BC496}" sibTransId="{3F5B8E14-DF78-40E8-A5BB-E157AB8B43D9}"/>
    <dgm:cxn modelId="{C9153CE0-54BD-49D6-B1E1-8C6D9778DDB2}" srcId="{35E83D3F-8003-4F94-A1D0-3FFF7AFBD6C1}" destId="{6B95A70D-D0DE-491A-999A-C35B063BF1EA}" srcOrd="2" destOrd="0" parTransId="{F3A2F71E-BCF2-4A35-BD90-EF55E962BB86}" sibTransId="{CACF123A-FA42-4CA3-A871-FAB541D511D3}"/>
    <dgm:cxn modelId="{F75BBCE1-570D-4B33-BAA5-FD6D2E73BFA7}" type="presOf" srcId="{75CD002F-F5C7-4A64-A8EB-464B1663F3D7}" destId="{E114E5F6-B97F-4C28-AED2-8516978FC96E}" srcOrd="0" destOrd="7" presId="urn:microsoft.com/office/officeart/2005/8/layout/vList2"/>
    <dgm:cxn modelId="{61667FE8-4255-4F1D-9D1F-727A3F80140D}" srcId="{35E83D3F-8003-4F94-A1D0-3FFF7AFBD6C1}" destId="{C4D9B792-44B6-4F81-A030-45EF0CB94181}" srcOrd="3" destOrd="0" parTransId="{81FB031E-E38A-47E1-B39B-BD4916D96BB2}" sibTransId="{F9C56BC3-8607-4D30-8A2E-C331662651D2}"/>
    <dgm:cxn modelId="{45BFC4F3-9070-40DE-A181-60381005BD8A}" type="presOf" srcId="{59EF4FD2-C080-40BA-AF86-92C6957F115A}" destId="{E114E5F6-B97F-4C28-AED2-8516978FC96E}" srcOrd="0" destOrd="1" presId="urn:microsoft.com/office/officeart/2005/8/layout/vList2"/>
    <dgm:cxn modelId="{86E030FD-7E5F-4D9B-B8CA-A3820AF8247C}" type="presOf" srcId="{C4D9B792-44B6-4F81-A030-45EF0CB94181}" destId="{E114E5F6-B97F-4C28-AED2-8516978FC96E}" srcOrd="0" destOrd="3" presId="urn:microsoft.com/office/officeart/2005/8/layout/vList2"/>
    <dgm:cxn modelId="{66358DFE-E0B9-4772-8FE1-D0425825D81F}" type="presOf" srcId="{B3EC432D-AD27-4CFB-8FE0-4BA5C517A189}" destId="{E114E5F6-B97F-4C28-AED2-8516978FC96E}" srcOrd="0" destOrd="0" presId="urn:microsoft.com/office/officeart/2005/8/layout/vList2"/>
    <dgm:cxn modelId="{229C4F69-A53A-481E-B61D-6562DDFEEEE8}" type="presParOf" srcId="{5275A0CB-DEE4-469F-B5F4-B63BCFCAA299}" destId="{BD135DFF-10BC-441C-A2B8-FEC79EBF6D1B}" srcOrd="0" destOrd="0" presId="urn:microsoft.com/office/officeart/2005/8/layout/vList2"/>
    <dgm:cxn modelId="{4CBCE26E-0F34-4E5F-AFA5-B066175A998D}" type="presParOf" srcId="{5275A0CB-DEE4-469F-B5F4-B63BCFCAA299}" destId="{D543E253-0A48-471D-9196-38F7F30E925D}" srcOrd="1" destOrd="0" presId="urn:microsoft.com/office/officeart/2005/8/layout/vList2"/>
    <dgm:cxn modelId="{7CBAD818-15A3-48B3-9924-62F336E5C685}" type="presParOf" srcId="{5275A0CB-DEE4-469F-B5F4-B63BCFCAA299}" destId="{CFC31B0C-40EC-4ADD-8562-497A16BBF3FF}" srcOrd="2" destOrd="0" presId="urn:microsoft.com/office/officeart/2005/8/layout/vList2"/>
    <dgm:cxn modelId="{31AC8218-295E-4334-83B2-B23BDBA4D48E}" type="presParOf" srcId="{5275A0CB-DEE4-469F-B5F4-B63BCFCAA299}" destId="{E114E5F6-B97F-4C28-AED2-8516978FC96E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65D5F1-ACC3-4305-8F14-9F50D5A2B87D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097B9EE-8CEB-469E-AB4D-9B202A9366BC}">
      <dgm:prSet/>
      <dgm:spPr/>
      <dgm:t>
        <a:bodyPr/>
        <a:lstStyle/>
        <a:p>
          <a:pPr rtl="0"/>
          <a:r>
            <a:rPr lang="en-US" dirty="0"/>
            <a:t>Planning 				55%</a:t>
          </a:r>
          <a:r>
            <a:rPr lang="en-US" dirty="0">
              <a:latin typeface="Public Sans ExtraBold"/>
            </a:rPr>
            <a:t> </a:t>
          </a:r>
          <a:endParaRPr lang="en-US" dirty="0"/>
        </a:p>
      </dgm:t>
    </dgm:pt>
    <dgm:pt modelId="{8C4CC595-76FC-4E2B-8A99-6719478E9FB6}" type="parTrans" cxnId="{CFF05EDF-C6B4-4791-88C5-F6D892E62A70}">
      <dgm:prSet/>
      <dgm:spPr/>
      <dgm:t>
        <a:bodyPr/>
        <a:lstStyle/>
        <a:p>
          <a:endParaRPr lang="en-US"/>
        </a:p>
      </dgm:t>
    </dgm:pt>
    <dgm:pt modelId="{83211ED0-6765-49AD-B7CC-5DA7C78CD9EE}" type="sibTrans" cxnId="{CFF05EDF-C6B4-4791-88C5-F6D892E62A70}">
      <dgm:prSet/>
      <dgm:spPr/>
      <dgm:t>
        <a:bodyPr/>
        <a:lstStyle/>
        <a:p>
          <a:endParaRPr lang="en-US"/>
        </a:p>
      </dgm:t>
    </dgm:pt>
    <dgm:pt modelId="{9BCC07F9-26C2-4499-97AC-5C18BBD2E262}">
      <dgm:prSet/>
      <dgm:spPr/>
      <dgm:t>
        <a:bodyPr/>
        <a:lstStyle/>
        <a:p>
          <a:r>
            <a:rPr lang="en-US"/>
            <a:t>CSO Control 				50%</a:t>
          </a:r>
        </a:p>
      </dgm:t>
    </dgm:pt>
    <dgm:pt modelId="{AB025C21-4A8C-4FBC-B676-33C3440E2131}" type="parTrans" cxnId="{CE8E4CB7-BA0D-484A-9797-FAD3F8413F88}">
      <dgm:prSet/>
      <dgm:spPr/>
      <dgm:t>
        <a:bodyPr/>
        <a:lstStyle/>
        <a:p>
          <a:endParaRPr lang="en-US"/>
        </a:p>
      </dgm:t>
    </dgm:pt>
    <dgm:pt modelId="{13FB05BF-1F53-45AF-8C6D-C51B6A8E4FC6}" type="sibTrans" cxnId="{CE8E4CB7-BA0D-484A-9797-FAD3F8413F88}">
      <dgm:prSet/>
      <dgm:spPr/>
      <dgm:t>
        <a:bodyPr/>
        <a:lstStyle/>
        <a:p>
          <a:endParaRPr lang="en-US"/>
        </a:p>
      </dgm:t>
    </dgm:pt>
    <dgm:pt modelId="{D2AC666C-E29A-4530-B90B-9762B048EA97}">
      <dgm:prSet/>
      <dgm:spPr/>
      <dgm:t>
        <a:bodyPr/>
        <a:lstStyle/>
        <a:p>
          <a:pPr rtl="0"/>
          <a:r>
            <a:rPr lang="en-US" dirty="0"/>
            <a:t>Nutrient (N &amp; P) </a:t>
          </a:r>
          <a:r>
            <a:rPr lang="en-US" dirty="0">
              <a:latin typeface="Public Sans ExtraBold"/>
            </a:rPr>
            <a:t>removal                             30%  </a:t>
          </a:r>
          <a:endParaRPr lang="en-US" dirty="0"/>
        </a:p>
      </dgm:t>
    </dgm:pt>
    <dgm:pt modelId="{D3CF85F8-2179-4332-A36A-C5260D8DD78D}" type="parTrans" cxnId="{387B2211-FE62-400D-987A-71AC93317C54}">
      <dgm:prSet/>
      <dgm:spPr/>
      <dgm:t>
        <a:bodyPr/>
        <a:lstStyle/>
        <a:p>
          <a:endParaRPr lang="en-US"/>
        </a:p>
      </dgm:t>
    </dgm:pt>
    <dgm:pt modelId="{B1B5FDCF-EE71-425D-B06F-51F5F401DD9F}" type="sibTrans" cxnId="{387B2211-FE62-400D-987A-71AC93317C54}">
      <dgm:prSet/>
      <dgm:spPr/>
      <dgm:t>
        <a:bodyPr/>
        <a:lstStyle/>
        <a:p>
          <a:endParaRPr lang="en-US"/>
        </a:p>
      </dgm:t>
    </dgm:pt>
    <dgm:pt modelId="{E90D0644-5520-4E4E-89DF-C2BD6B51044F}">
      <dgm:prSet/>
      <dgm:spPr/>
      <dgm:t>
        <a:bodyPr/>
        <a:lstStyle/>
        <a:p>
          <a:r>
            <a:rPr lang="en-US"/>
            <a:t>Small Community			25%</a:t>
          </a:r>
        </a:p>
      </dgm:t>
    </dgm:pt>
    <dgm:pt modelId="{7C04CC35-647D-4CF1-A956-101D70C78D73}" type="parTrans" cxnId="{A039480B-9002-44E3-9964-34006AA38FE8}">
      <dgm:prSet/>
      <dgm:spPr/>
      <dgm:t>
        <a:bodyPr/>
        <a:lstStyle/>
        <a:p>
          <a:endParaRPr lang="en-US"/>
        </a:p>
      </dgm:t>
    </dgm:pt>
    <dgm:pt modelId="{DA72C2EC-9224-4515-8C04-5719C48FC3F2}" type="sibTrans" cxnId="{A039480B-9002-44E3-9964-34006AA38FE8}">
      <dgm:prSet/>
      <dgm:spPr/>
      <dgm:t>
        <a:bodyPr/>
        <a:lstStyle/>
        <a:p>
          <a:endParaRPr lang="en-US"/>
        </a:p>
      </dgm:t>
    </dgm:pt>
    <dgm:pt modelId="{53863B31-2CF2-466C-BE69-46CF69AA5E6A}">
      <dgm:prSet/>
      <dgm:spPr/>
      <dgm:t>
        <a:bodyPr/>
        <a:lstStyle/>
        <a:p>
          <a:r>
            <a:rPr lang="en-US"/>
            <a:t>Other					20%</a:t>
          </a:r>
        </a:p>
      </dgm:t>
    </dgm:pt>
    <dgm:pt modelId="{6AC48CB6-E2E4-429B-80B7-1C37BED4ECAC}" type="parTrans" cxnId="{8D9A84DC-2D85-4F88-8CF3-8F88FFA989A3}">
      <dgm:prSet/>
      <dgm:spPr/>
      <dgm:t>
        <a:bodyPr/>
        <a:lstStyle/>
        <a:p>
          <a:endParaRPr lang="en-US"/>
        </a:p>
      </dgm:t>
    </dgm:pt>
    <dgm:pt modelId="{D2A192CB-B88C-4213-B249-667D61666FD1}" type="sibTrans" cxnId="{8D9A84DC-2D85-4F88-8CF3-8F88FFA989A3}">
      <dgm:prSet/>
      <dgm:spPr/>
      <dgm:t>
        <a:bodyPr/>
        <a:lstStyle/>
        <a:p>
          <a:endParaRPr lang="en-US"/>
        </a:p>
      </dgm:t>
    </dgm:pt>
    <dgm:pt modelId="{4379B60D-1268-47FC-9F39-4CE20FA7F1D4}">
      <dgm:prSet/>
      <dgm:spPr/>
      <dgm:t>
        <a:bodyPr/>
        <a:lstStyle/>
        <a:p>
          <a:pPr rtl="0"/>
          <a:r>
            <a:rPr lang="en-US" dirty="0"/>
            <a:t>Collection System</a:t>
          </a:r>
          <a:r>
            <a:rPr lang="en-US" dirty="0">
              <a:latin typeface="Public Sans ExtraBold"/>
            </a:rPr>
            <a:t>                                     0</a:t>
          </a:r>
          <a:r>
            <a:rPr lang="en-US" dirty="0"/>
            <a:t>%</a:t>
          </a:r>
          <a:r>
            <a:rPr lang="en-US" dirty="0">
              <a:latin typeface="Public Sans ExtraBold"/>
            </a:rPr>
            <a:t> or 20% </a:t>
          </a:r>
        </a:p>
      </dgm:t>
    </dgm:pt>
    <dgm:pt modelId="{ADF9E29C-2CE6-4FDE-9E0B-0909310709E3}" type="parTrans" cxnId="{8B354D25-23B1-4B9A-97C1-C0872AF208D4}">
      <dgm:prSet/>
      <dgm:spPr/>
      <dgm:t>
        <a:bodyPr/>
        <a:lstStyle/>
        <a:p>
          <a:endParaRPr lang="en-US"/>
        </a:p>
      </dgm:t>
    </dgm:pt>
    <dgm:pt modelId="{057B086E-48A0-4286-B573-19422AE47FB0}" type="sibTrans" cxnId="{8B354D25-23B1-4B9A-97C1-C0872AF208D4}">
      <dgm:prSet/>
      <dgm:spPr/>
      <dgm:t>
        <a:bodyPr/>
        <a:lstStyle/>
        <a:p>
          <a:endParaRPr lang="en-US"/>
        </a:p>
      </dgm:t>
    </dgm:pt>
    <dgm:pt modelId="{8CEB658B-7EA1-4824-A38F-67665016358F}">
      <dgm:prSet/>
      <dgm:spPr/>
      <dgm:t>
        <a:bodyPr/>
        <a:lstStyle/>
        <a:p>
          <a:r>
            <a:rPr lang="en-US"/>
            <a:t>Loans at 2% per year for 20 years for eligible costs</a:t>
          </a:r>
        </a:p>
      </dgm:t>
    </dgm:pt>
    <dgm:pt modelId="{A922769A-8245-491D-A580-C532D7130F81}" type="parTrans" cxnId="{E34A1160-F0EC-4B8F-B096-941C5C2E5045}">
      <dgm:prSet/>
      <dgm:spPr/>
      <dgm:t>
        <a:bodyPr/>
        <a:lstStyle/>
        <a:p>
          <a:endParaRPr lang="en-US"/>
        </a:p>
      </dgm:t>
    </dgm:pt>
    <dgm:pt modelId="{22B13676-6C40-49BA-8318-BA18130F7DAE}" type="sibTrans" cxnId="{E34A1160-F0EC-4B8F-B096-941C5C2E5045}">
      <dgm:prSet/>
      <dgm:spPr/>
      <dgm:t>
        <a:bodyPr/>
        <a:lstStyle/>
        <a:p>
          <a:endParaRPr lang="en-US"/>
        </a:p>
      </dgm:t>
    </dgm:pt>
    <dgm:pt modelId="{DEA1727D-4B80-4AD3-B162-35D974063DEC}" type="pres">
      <dgm:prSet presAssocID="{D065D5F1-ACC3-4305-8F14-9F50D5A2B87D}" presName="vert0" presStyleCnt="0">
        <dgm:presLayoutVars>
          <dgm:dir/>
          <dgm:animOne val="branch"/>
          <dgm:animLvl val="lvl"/>
        </dgm:presLayoutVars>
      </dgm:prSet>
      <dgm:spPr/>
    </dgm:pt>
    <dgm:pt modelId="{68183AA3-82C5-4CE9-B98A-45FA53C3EC8E}" type="pres">
      <dgm:prSet presAssocID="{5097B9EE-8CEB-469E-AB4D-9B202A9366BC}" presName="thickLine" presStyleLbl="alignNode1" presStyleIdx="0" presStyleCnt="7"/>
      <dgm:spPr/>
    </dgm:pt>
    <dgm:pt modelId="{6A63CAE3-0195-413D-87A1-00CEA51CC133}" type="pres">
      <dgm:prSet presAssocID="{5097B9EE-8CEB-469E-AB4D-9B202A9366BC}" presName="horz1" presStyleCnt="0"/>
      <dgm:spPr/>
    </dgm:pt>
    <dgm:pt modelId="{CF66D32E-2C1A-40CE-9940-800ECBE15ABA}" type="pres">
      <dgm:prSet presAssocID="{5097B9EE-8CEB-469E-AB4D-9B202A9366BC}" presName="tx1" presStyleLbl="revTx" presStyleIdx="0" presStyleCnt="7"/>
      <dgm:spPr/>
    </dgm:pt>
    <dgm:pt modelId="{F1C89AF7-8A8A-488E-BC44-DBC0FBDAC379}" type="pres">
      <dgm:prSet presAssocID="{5097B9EE-8CEB-469E-AB4D-9B202A9366BC}" presName="vert1" presStyleCnt="0"/>
      <dgm:spPr/>
    </dgm:pt>
    <dgm:pt modelId="{4A83A64A-70AC-4C79-B64B-C261A6211926}" type="pres">
      <dgm:prSet presAssocID="{9BCC07F9-26C2-4499-97AC-5C18BBD2E262}" presName="thickLine" presStyleLbl="alignNode1" presStyleIdx="1" presStyleCnt="7"/>
      <dgm:spPr/>
    </dgm:pt>
    <dgm:pt modelId="{4766BCB7-EA10-4C07-B386-3A289A6BABD5}" type="pres">
      <dgm:prSet presAssocID="{9BCC07F9-26C2-4499-97AC-5C18BBD2E262}" presName="horz1" presStyleCnt="0"/>
      <dgm:spPr/>
    </dgm:pt>
    <dgm:pt modelId="{5936C201-852B-4714-90A4-8A18F3587C0D}" type="pres">
      <dgm:prSet presAssocID="{9BCC07F9-26C2-4499-97AC-5C18BBD2E262}" presName="tx1" presStyleLbl="revTx" presStyleIdx="1" presStyleCnt="7"/>
      <dgm:spPr/>
    </dgm:pt>
    <dgm:pt modelId="{38D4D989-5C5A-435A-94D1-1EC5A81E4255}" type="pres">
      <dgm:prSet presAssocID="{9BCC07F9-26C2-4499-97AC-5C18BBD2E262}" presName="vert1" presStyleCnt="0"/>
      <dgm:spPr/>
    </dgm:pt>
    <dgm:pt modelId="{97C02B4F-1D99-453A-92E4-A7D97F595D68}" type="pres">
      <dgm:prSet presAssocID="{D2AC666C-E29A-4530-B90B-9762B048EA97}" presName="thickLine" presStyleLbl="alignNode1" presStyleIdx="2" presStyleCnt="7"/>
      <dgm:spPr/>
    </dgm:pt>
    <dgm:pt modelId="{B4EAF9BA-8514-4E6D-9E31-2AEE30E8256D}" type="pres">
      <dgm:prSet presAssocID="{D2AC666C-E29A-4530-B90B-9762B048EA97}" presName="horz1" presStyleCnt="0"/>
      <dgm:spPr/>
    </dgm:pt>
    <dgm:pt modelId="{BCABAFA8-0064-4BF3-8CF4-DAD50DC3FDE7}" type="pres">
      <dgm:prSet presAssocID="{D2AC666C-E29A-4530-B90B-9762B048EA97}" presName="tx1" presStyleLbl="revTx" presStyleIdx="2" presStyleCnt="7"/>
      <dgm:spPr/>
    </dgm:pt>
    <dgm:pt modelId="{AEB65613-33BA-4459-B1C3-81A388BF6F42}" type="pres">
      <dgm:prSet presAssocID="{D2AC666C-E29A-4530-B90B-9762B048EA97}" presName="vert1" presStyleCnt="0"/>
      <dgm:spPr/>
    </dgm:pt>
    <dgm:pt modelId="{7B8071A1-2FC3-4B06-AAC5-09F21B7A1EE9}" type="pres">
      <dgm:prSet presAssocID="{E90D0644-5520-4E4E-89DF-C2BD6B51044F}" presName="thickLine" presStyleLbl="alignNode1" presStyleIdx="3" presStyleCnt="7"/>
      <dgm:spPr/>
    </dgm:pt>
    <dgm:pt modelId="{03E0047C-AF27-4463-BC2F-4D541E636639}" type="pres">
      <dgm:prSet presAssocID="{E90D0644-5520-4E4E-89DF-C2BD6B51044F}" presName="horz1" presStyleCnt="0"/>
      <dgm:spPr/>
    </dgm:pt>
    <dgm:pt modelId="{C59BD8D7-5C55-4F2F-B368-4FCB46B3869F}" type="pres">
      <dgm:prSet presAssocID="{E90D0644-5520-4E4E-89DF-C2BD6B51044F}" presName="tx1" presStyleLbl="revTx" presStyleIdx="3" presStyleCnt="7"/>
      <dgm:spPr/>
    </dgm:pt>
    <dgm:pt modelId="{CFD174E5-528C-4BB6-9EAE-8A084A30202E}" type="pres">
      <dgm:prSet presAssocID="{E90D0644-5520-4E4E-89DF-C2BD6B51044F}" presName="vert1" presStyleCnt="0"/>
      <dgm:spPr/>
    </dgm:pt>
    <dgm:pt modelId="{ADCF47BD-9949-4FDF-A41A-806A1654B601}" type="pres">
      <dgm:prSet presAssocID="{53863B31-2CF2-466C-BE69-46CF69AA5E6A}" presName="thickLine" presStyleLbl="alignNode1" presStyleIdx="4" presStyleCnt="7"/>
      <dgm:spPr/>
    </dgm:pt>
    <dgm:pt modelId="{DF971AB8-5F0E-4D87-B407-BF8075B48759}" type="pres">
      <dgm:prSet presAssocID="{53863B31-2CF2-466C-BE69-46CF69AA5E6A}" presName="horz1" presStyleCnt="0"/>
      <dgm:spPr/>
    </dgm:pt>
    <dgm:pt modelId="{B5CFE32C-877A-43A0-B0A7-F07F0BE038BF}" type="pres">
      <dgm:prSet presAssocID="{53863B31-2CF2-466C-BE69-46CF69AA5E6A}" presName="tx1" presStyleLbl="revTx" presStyleIdx="4" presStyleCnt="7"/>
      <dgm:spPr/>
    </dgm:pt>
    <dgm:pt modelId="{75FBA06E-C4BD-41D9-B964-7F1713793BC9}" type="pres">
      <dgm:prSet presAssocID="{53863B31-2CF2-466C-BE69-46CF69AA5E6A}" presName="vert1" presStyleCnt="0"/>
      <dgm:spPr/>
    </dgm:pt>
    <dgm:pt modelId="{45CC9509-42BD-4DA0-B5DC-65A7487B7F9F}" type="pres">
      <dgm:prSet presAssocID="{4379B60D-1268-47FC-9F39-4CE20FA7F1D4}" presName="thickLine" presStyleLbl="alignNode1" presStyleIdx="5" presStyleCnt="7"/>
      <dgm:spPr/>
    </dgm:pt>
    <dgm:pt modelId="{4219F331-6AA6-42F2-96BC-9EECCF540622}" type="pres">
      <dgm:prSet presAssocID="{4379B60D-1268-47FC-9F39-4CE20FA7F1D4}" presName="horz1" presStyleCnt="0"/>
      <dgm:spPr/>
    </dgm:pt>
    <dgm:pt modelId="{B74763DE-D9A0-4754-89D0-AB50ED8D768D}" type="pres">
      <dgm:prSet presAssocID="{4379B60D-1268-47FC-9F39-4CE20FA7F1D4}" presName="tx1" presStyleLbl="revTx" presStyleIdx="5" presStyleCnt="7"/>
      <dgm:spPr/>
    </dgm:pt>
    <dgm:pt modelId="{0FA839AA-7E48-439D-9326-3856D2F16D57}" type="pres">
      <dgm:prSet presAssocID="{4379B60D-1268-47FC-9F39-4CE20FA7F1D4}" presName="vert1" presStyleCnt="0"/>
      <dgm:spPr/>
    </dgm:pt>
    <dgm:pt modelId="{6BF44248-966C-4887-A456-8CA969002784}" type="pres">
      <dgm:prSet presAssocID="{8CEB658B-7EA1-4824-A38F-67665016358F}" presName="thickLine" presStyleLbl="alignNode1" presStyleIdx="6" presStyleCnt="7"/>
      <dgm:spPr/>
    </dgm:pt>
    <dgm:pt modelId="{82361773-A76D-4D2C-9206-65681334C6E2}" type="pres">
      <dgm:prSet presAssocID="{8CEB658B-7EA1-4824-A38F-67665016358F}" presName="horz1" presStyleCnt="0"/>
      <dgm:spPr/>
    </dgm:pt>
    <dgm:pt modelId="{9D0CB5DB-79A5-4E0A-90D3-A2236EA0E369}" type="pres">
      <dgm:prSet presAssocID="{8CEB658B-7EA1-4824-A38F-67665016358F}" presName="tx1" presStyleLbl="revTx" presStyleIdx="6" presStyleCnt="7"/>
      <dgm:spPr/>
    </dgm:pt>
    <dgm:pt modelId="{072E80A9-2864-4D12-A60B-2F47CDC9C4A8}" type="pres">
      <dgm:prSet presAssocID="{8CEB658B-7EA1-4824-A38F-67665016358F}" presName="vert1" presStyleCnt="0"/>
      <dgm:spPr/>
    </dgm:pt>
  </dgm:ptLst>
  <dgm:cxnLst>
    <dgm:cxn modelId="{A039480B-9002-44E3-9964-34006AA38FE8}" srcId="{D065D5F1-ACC3-4305-8F14-9F50D5A2B87D}" destId="{E90D0644-5520-4E4E-89DF-C2BD6B51044F}" srcOrd="3" destOrd="0" parTransId="{7C04CC35-647D-4CF1-A956-101D70C78D73}" sibTransId="{DA72C2EC-9224-4515-8C04-5719C48FC3F2}"/>
    <dgm:cxn modelId="{387B2211-FE62-400D-987A-71AC93317C54}" srcId="{D065D5F1-ACC3-4305-8F14-9F50D5A2B87D}" destId="{D2AC666C-E29A-4530-B90B-9762B048EA97}" srcOrd="2" destOrd="0" parTransId="{D3CF85F8-2179-4332-A36A-C5260D8DD78D}" sibTransId="{B1B5FDCF-EE71-425D-B06F-51F5F401DD9F}"/>
    <dgm:cxn modelId="{2AEC5111-227D-4AED-8B6B-0F92A20A807B}" type="presOf" srcId="{8CEB658B-7EA1-4824-A38F-67665016358F}" destId="{9D0CB5DB-79A5-4E0A-90D3-A2236EA0E369}" srcOrd="0" destOrd="0" presId="urn:microsoft.com/office/officeart/2008/layout/LinedList"/>
    <dgm:cxn modelId="{C35F1623-DEBF-4518-B406-509A2394A4F7}" type="presOf" srcId="{4379B60D-1268-47FC-9F39-4CE20FA7F1D4}" destId="{B74763DE-D9A0-4754-89D0-AB50ED8D768D}" srcOrd="0" destOrd="0" presId="urn:microsoft.com/office/officeart/2008/layout/LinedList"/>
    <dgm:cxn modelId="{8B354D25-23B1-4B9A-97C1-C0872AF208D4}" srcId="{D065D5F1-ACC3-4305-8F14-9F50D5A2B87D}" destId="{4379B60D-1268-47FC-9F39-4CE20FA7F1D4}" srcOrd="5" destOrd="0" parTransId="{ADF9E29C-2CE6-4FDE-9E0B-0909310709E3}" sibTransId="{057B086E-48A0-4286-B573-19422AE47FB0}"/>
    <dgm:cxn modelId="{E34A1160-F0EC-4B8F-B096-941C5C2E5045}" srcId="{D065D5F1-ACC3-4305-8F14-9F50D5A2B87D}" destId="{8CEB658B-7EA1-4824-A38F-67665016358F}" srcOrd="6" destOrd="0" parTransId="{A922769A-8245-491D-A580-C532D7130F81}" sibTransId="{22B13676-6C40-49BA-8318-BA18130F7DAE}"/>
    <dgm:cxn modelId="{A7D1256A-12C0-4593-A461-9BE9CB7E6CAF}" type="presOf" srcId="{D065D5F1-ACC3-4305-8F14-9F50D5A2B87D}" destId="{DEA1727D-4B80-4AD3-B162-35D974063DEC}" srcOrd="0" destOrd="0" presId="urn:microsoft.com/office/officeart/2008/layout/LinedList"/>
    <dgm:cxn modelId="{B6CD3DB3-D071-45E2-BB08-312BB3DF9894}" type="presOf" srcId="{53863B31-2CF2-466C-BE69-46CF69AA5E6A}" destId="{B5CFE32C-877A-43A0-B0A7-F07F0BE038BF}" srcOrd="0" destOrd="0" presId="urn:microsoft.com/office/officeart/2008/layout/LinedList"/>
    <dgm:cxn modelId="{CE8E4CB7-BA0D-484A-9797-FAD3F8413F88}" srcId="{D065D5F1-ACC3-4305-8F14-9F50D5A2B87D}" destId="{9BCC07F9-26C2-4499-97AC-5C18BBD2E262}" srcOrd="1" destOrd="0" parTransId="{AB025C21-4A8C-4FBC-B676-33C3440E2131}" sibTransId="{13FB05BF-1F53-45AF-8C6D-C51B6A8E4FC6}"/>
    <dgm:cxn modelId="{E9E5E5C2-8104-42A3-8F82-480F532A0D71}" type="presOf" srcId="{D2AC666C-E29A-4530-B90B-9762B048EA97}" destId="{BCABAFA8-0064-4BF3-8CF4-DAD50DC3FDE7}" srcOrd="0" destOrd="0" presId="urn:microsoft.com/office/officeart/2008/layout/LinedList"/>
    <dgm:cxn modelId="{DDC76DD6-5A35-4AF2-9BBA-E17887854C16}" type="presOf" srcId="{9BCC07F9-26C2-4499-97AC-5C18BBD2E262}" destId="{5936C201-852B-4714-90A4-8A18F3587C0D}" srcOrd="0" destOrd="0" presId="urn:microsoft.com/office/officeart/2008/layout/LinedList"/>
    <dgm:cxn modelId="{8D9A84DC-2D85-4F88-8CF3-8F88FFA989A3}" srcId="{D065D5F1-ACC3-4305-8F14-9F50D5A2B87D}" destId="{53863B31-2CF2-466C-BE69-46CF69AA5E6A}" srcOrd="4" destOrd="0" parTransId="{6AC48CB6-E2E4-429B-80B7-1C37BED4ECAC}" sibTransId="{D2A192CB-B88C-4213-B249-667D61666FD1}"/>
    <dgm:cxn modelId="{CFF05EDF-C6B4-4791-88C5-F6D892E62A70}" srcId="{D065D5F1-ACC3-4305-8F14-9F50D5A2B87D}" destId="{5097B9EE-8CEB-469E-AB4D-9B202A9366BC}" srcOrd="0" destOrd="0" parTransId="{8C4CC595-76FC-4E2B-8A99-6719478E9FB6}" sibTransId="{83211ED0-6765-49AD-B7CC-5DA7C78CD9EE}"/>
    <dgm:cxn modelId="{0C01B8FA-F625-43AA-BCE8-19797CDB7369}" type="presOf" srcId="{E90D0644-5520-4E4E-89DF-C2BD6B51044F}" destId="{C59BD8D7-5C55-4F2F-B368-4FCB46B3869F}" srcOrd="0" destOrd="0" presId="urn:microsoft.com/office/officeart/2008/layout/LinedList"/>
    <dgm:cxn modelId="{79B752FE-FE71-44F8-8329-8DBC89D39A06}" type="presOf" srcId="{5097B9EE-8CEB-469E-AB4D-9B202A9366BC}" destId="{CF66D32E-2C1A-40CE-9940-800ECBE15ABA}" srcOrd="0" destOrd="0" presId="urn:microsoft.com/office/officeart/2008/layout/LinedList"/>
    <dgm:cxn modelId="{60B83C4C-ACDA-429A-938C-BE379B717D6F}" type="presParOf" srcId="{DEA1727D-4B80-4AD3-B162-35D974063DEC}" destId="{68183AA3-82C5-4CE9-B98A-45FA53C3EC8E}" srcOrd="0" destOrd="0" presId="urn:microsoft.com/office/officeart/2008/layout/LinedList"/>
    <dgm:cxn modelId="{E11E1997-8304-48CA-B83D-5CFE480A9A93}" type="presParOf" srcId="{DEA1727D-4B80-4AD3-B162-35D974063DEC}" destId="{6A63CAE3-0195-413D-87A1-00CEA51CC133}" srcOrd="1" destOrd="0" presId="urn:microsoft.com/office/officeart/2008/layout/LinedList"/>
    <dgm:cxn modelId="{91323218-E116-41C6-886E-74E44814AEAB}" type="presParOf" srcId="{6A63CAE3-0195-413D-87A1-00CEA51CC133}" destId="{CF66D32E-2C1A-40CE-9940-800ECBE15ABA}" srcOrd="0" destOrd="0" presId="urn:microsoft.com/office/officeart/2008/layout/LinedList"/>
    <dgm:cxn modelId="{476B5D49-F78F-4A58-9FCF-8C6253CD2E27}" type="presParOf" srcId="{6A63CAE3-0195-413D-87A1-00CEA51CC133}" destId="{F1C89AF7-8A8A-488E-BC44-DBC0FBDAC379}" srcOrd="1" destOrd="0" presId="urn:microsoft.com/office/officeart/2008/layout/LinedList"/>
    <dgm:cxn modelId="{17DB97AF-5C07-46BC-9E52-2D570C11DE03}" type="presParOf" srcId="{DEA1727D-4B80-4AD3-B162-35D974063DEC}" destId="{4A83A64A-70AC-4C79-B64B-C261A6211926}" srcOrd="2" destOrd="0" presId="urn:microsoft.com/office/officeart/2008/layout/LinedList"/>
    <dgm:cxn modelId="{40AE1976-69BF-455C-BFE4-6849F33E1CCA}" type="presParOf" srcId="{DEA1727D-4B80-4AD3-B162-35D974063DEC}" destId="{4766BCB7-EA10-4C07-B386-3A289A6BABD5}" srcOrd="3" destOrd="0" presId="urn:microsoft.com/office/officeart/2008/layout/LinedList"/>
    <dgm:cxn modelId="{09460EE7-0EAB-4CBD-888A-C2DFD2868210}" type="presParOf" srcId="{4766BCB7-EA10-4C07-B386-3A289A6BABD5}" destId="{5936C201-852B-4714-90A4-8A18F3587C0D}" srcOrd="0" destOrd="0" presId="urn:microsoft.com/office/officeart/2008/layout/LinedList"/>
    <dgm:cxn modelId="{93D9F634-6902-4BB2-8952-B6143C414CDF}" type="presParOf" srcId="{4766BCB7-EA10-4C07-B386-3A289A6BABD5}" destId="{38D4D989-5C5A-435A-94D1-1EC5A81E4255}" srcOrd="1" destOrd="0" presId="urn:microsoft.com/office/officeart/2008/layout/LinedList"/>
    <dgm:cxn modelId="{E6472A4F-EBC3-4942-8C84-A31612B7114A}" type="presParOf" srcId="{DEA1727D-4B80-4AD3-B162-35D974063DEC}" destId="{97C02B4F-1D99-453A-92E4-A7D97F595D68}" srcOrd="4" destOrd="0" presId="urn:microsoft.com/office/officeart/2008/layout/LinedList"/>
    <dgm:cxn modelId="{1C581165-5866-4E15-9214-36CD8DF50AFC}" type="presParOf" srcId="{DEA1727D-4B80-4AD3-B162-35D974063DEC}" destId="{B4EAF9BA-8514-4E6D-9E31-2AEE30E8256D}" srcOrd="5" destOrd="0" presId="urn:microsoft.com/office/officeart/2008/layout/LinedList"/>
    <dgm:cxn modelId="{C4002551-D4EF-42C8-A6D4-3B4C88866DFC}" type="presParOf" srcId="{B4EAF9BA-8514-4E6D-9E31-2AEE30E8256D}" destId="{BCABAFA8-0064-4BF3-8CF4-DAD50DC3FDE7}" srcOrd="0" destOrd="0" presId="urn:microsoft.com/office/officeart/2008/layout/LinedList"/>
    <dgm:cxn modelId="{B974174B-2E5D-4F27-AC0B-FD2F7CFA994A}" type="presParOf" srcId="{B4EAF9BA-8514-4E6D-9E31-2AEE30E8256D}" destId="{AEB65613-33BA-4459-B1C3-81A388BF6F42}" srcOrd="1" destOrd="0" presId="urn:microsoft.com/office/officeart/2008/layout/LinedList"/>
    <dgm:cxn modelId="{972DDD5C-713C-4B2F-9FD9-0DAB46C1B1CE}" type="presParOf" srcId="{DEA1727D-4B80-4AD3-B162-35D974063DEC}" destId="{7B8071A1-2FC3-4B06-AAC5-09F21B7A1EE9}" srcOrd="6" destOrd="0" presId="urn:microsoft.com/office/officeart/2008/layout/LinedList"/>
    <dgm:cxn modelId="{B9E13D5C-5110-4778-B0A1-E5C46CE4E5C8}" type="presParOf" srcId="{DEA1727D-4B80-4AD3-B162-35D974063DEC}" destId="{03E0047C-AF27-4463-BC2F-4D541E636639}" srcOrd="7" destOrd="0" presId="urn:microsoft.com/office/officeart/2008/layout/LinedList"/>
    <dgm:cxn modelId="{CF6C3C74-5737-499C-848C-66B61D005FC7}" type="presParOf" srcId="{03E0047C-AF27-4463-BC2F-4D541E636639}" destId="{C59BD8D7-5C55-4F2F-B368-4FCB46B3869F}" srcOrd="0" destOrd="0" presId="urn:microsoft.com/office/officeart/2008/layout/LinedList"/>
    <dgm:cxn modelId="{9C4B89B7-A92F-49C9-B075-33160B775D10}" type="presParOf" srcId="{03E0047C-AF27-4463-BC2F-4D541E636639}" destId="{CFD174E5-528C-4BB6-9EAE-8A084A30202E}" srcOrd="1" destOrd="0" presId="urn:microsoft.com/office/officeart/2008/layout/LinedList"/>
    <dgm:cxn modelId="{2EF21711-3D75-49C1-8949-CB87E57D07D3}" type="presParOf" srcId="{DEA1727D-4B80-4AD3-B162-35D974063DEC}" destId="{ADCF47BD-9949-4FDF-A41A-806A1654B601}" srcOrd="8" destOrd="0" presId="urn:microsoft.com/office/officeart/2008/layout/LinedList"/>
    <dgm:cxn modelId="{A47CD6B0-9BF3-4DEB-9282-4FF295E5522A}" type="presParOf" srcId="{DEA1727D-4B80-4AD3-B162-35D974063DEC}" destId="{DF971AB8-5F0E-4D87-B407-BF8075B48759}" srcOrd="9" destOrd="0" presId="urn:microsoft.com/office/officeart/2008/layout/LinedList"/>
    <dgm:cxn modelId="{1F57E827-1044-474F-8C3E-DE2F16310ECD}" type="presParOf" srcId="{DF971AB8-5F0E-4D87-B407-BF8075B48759}" destId="{B5CFE32C-877A-43A0-B0A7-F07F0BE038BF}" srcOrd="0" destOrd="0" presId="urn:microsoft.com/office/officeart/2008/layout/LinedList"/>
    <dgm:cxn modelId="{B6FB726E-9B39-41D8-AC4A-1738CF81270B}" type="presParOf" srcId="{DF971AB8-5F0E-4D87-B407-BF8075B48759}" destId="{75FBA06E-C4BD-41D9-B964-7F1713793BC9}" srcOrd="1" destOrd="0" presId="urn:microsoft.com/office/officeart/2008/layout/LinedList"/>
    <dgm:cxn modelId="{53793BE8-D275-4508-83CE-4E2C32117A4C}" type="presParOf" srcId="{DEA1727D-4B80-4AD3-B162-35D974063DEC}" destId="{45CC9509-42BD-4DA0-B5DC-65A7487B7F9F}" srcOrd="10" destOrd="0" presId="urn:microsoft.com/office/officeart/2008/layout/LinedList"/>
    <dgm:cxn modelId="{ABC71CE5-0292-437E-B9D6-15097084457F}" type="presParOf" srcId="{DEA1727D-4B80-4AD3-B162-35D974063DEC}" destId="{4219F331-6AA6-42F2-96BC-9EECCF540622}" srcOrd="11" destOrd="0" presId="urn:microsoft.com/office/officeart/2008/layout/LinedList"/>
    <dgm:cxn modelId="{6F46C646-4DF5-4308-B0B6-88D78DD3C92E}" type="presParOf" srcId="{4219F331-6AA6-42F2-96BC-9EECCF540622}" destId="{B74763DE-D9A0-4754-89D0-AB50ED8D768D}" srcOrd="0" destOrd="0" presId="urn:microsoft.com/office/officeart/2008/layout/LinedList"/>
    <dgm:cxn modelId="{1F875DF3-B843-486C-A542-CC8F0FB5A0B6}" type="presParOf" srcId="{4219F331-6AA6-42F2-96BC-9EECCF540622}" destId="{0FA839AA-7E48-439D-9326-3856D2F16D57}" srcOrd="1" destOrd="0" presId="urn:microsoft.com/office/officeart/2008/layout/LinedList"/>
    <dgm:cxn modelId="{2BAF7E90-6822-4D25-BCAE-BC572FD561B7}" type="presParOf" srcId="{DEA1727D-4B80-4AD3-B162-35D974063DEC}" destId="{6BF44248-966C-4887-A456-8CA969002784}" srcOrd="12" destOrd="0" presId="urn:microsoft.com/office/officeart/2008/layout/LinedList"/>
    <dgm:cxn modelId="{AEF6A4A4-4F27-4A6B-BCAA-63C739496CAB}" type="presParOf" srcId="{DEA1727D-4B80-4AD3-B162-35D974063DEC}" destId="{82361773-A76D-4D2C-9206-65681334C6E2}" srcOrd="13" destOrd="0" presId="urn:microsoft.com/office/officeart/2008/layout/LinedList"/>
    <dgm:cxn modelId="{4D765E23-CF99-40A7-8E7A-C0983E5E11DC}" type="presParOf" srcId="{82361773-A76D-4D2C-9206-65681334C6E2}" destId="{9D0CB5DB-79A5-4E0A-90D3-A2236EA0E369}" srcOrd="0" destOrd="0" presId="urn:microsoft.com/office/officeart/2008/layout/LinedList"/>
    <dgm:cxn modelId="{0FD7C2A8-E1B7-4B1F-A961-84AB8688A0E4}" type="presParOf" srcId="{82361773-A76D-4D2C-9206-65681334C6E2}" destId="{072E80A9-2864-4D12-A60B-2F47CDC9C4A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E56B8E-1B4D-4EE9-A6AF-AE8FA9F04E06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CE1EB35-0986-458B-BA2E-44C7D99D0938}">
      <dgm:prSet/>
      <dgm:spPr/>
      <dgm:t>
        <a:bodyPr/>
        <a:lstStyle/>
        <a:p>
          <a:r>
            <a:rPr lang="en-US">
              <a:latin typeface="Arial Nova"/>
            </a:rPr>
            <a:t>EPA grants</a:t>
          </a:r>
        </a:p>
      </dgm:t>
    </dgm:pt>
    <dgm:pt modelId="{612A5DAA-4CDE-46B8-A2A4-04171002749D}" type="parTrans" cxnId="{D9AECDD0-AD85-4DEF-B2AD-99F0DBA0041E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C50F420E-0A34-4433-80CE-9850068AC7FC}" type="sibTrans" cxnId="{D9AECDD0-AD85-4DEF-B2AD-99F0DBA0041E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0781A0B6-8F85-4ACC-92B9-304D0FA53A81}">
      <dgm:prSet/>
      <dgm:spPr/>
      <dgm:t>
        <a:bodyPr/>
        <a:lstStyle/>
        <a:p>
          <a:pPr rtl="0"/>
          <a:r>
            <a:rPr lang="en-US" dirty="0">
              <a:latin typeface="Arial Nova" panose="020B0504020202020204" pitchFamily="34" charset="0"/>
            </a:rPr>
            <a:t>State </a:t>
          </a:r>
        </a:p>
      </dgm:t>
    </dgm:pt>
    <dgm:pt modelId="{7EB5788D-E60D-47D5-8236-5DA91628CA6E}" type="parTrans" cxnId="{6FFF5612-D5C0-4487-B660-51BCD6C53332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34CB9648-243E-4595-9703-AD9F9D4C9E0E}" type="sibTrans" cxnId="{6FFF5612-D5C0-4487-B660-51BCD6C53332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6306B36D-A905-4910-9228-23656B1591BA}">
      <dgm:prSet/>
      <dgm:spPr/>
      <dgm:t>
        <a:bodyPr/>
        <a:lstStyle/>
        <a:p>
          <a:pPr rtl="0"/>
          <a:r>
            <a:rPr lang="en-US">
              <a:latin typeface="Arial Nova" panose="020B0504020202020204" pitchFamily="34" charset="0"/>
            </a:rPr>
            <a:t>State Revenue Bonds (loans)</a:t>
          </a:r>
        </a:p>
      </dgm:t>
    </dgm:pt>
    <dgm:pt modelId="{EFD73E06-5B09-48B2-A45C-F2EB8AC70A43}" type="parTrans" cxnId="{F406FD8B-30C4-40C1-BCEC-BBBBD8AB3AD1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F6338B06-7058-498B-98C4-3378CDDCF906}" type="sibTrans" cxnId="{F406FD8B-30C4-40C1-BCEC-BBBBD8AB3AD1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C1A446D5-DAB8-4476-9E09-D3815215DEC0}">
      <dgm:prSet phldr="0"/>
      <dgm:spPr/>
      <dgm:t>
        <a:bodyPr/>
        <a:lstStyle/>
        <a:p>
          <a:pPr rtl="0"/>
          <a:r>
            <a:rPr lang="en-US" dirty="0">
              <a:latin typeface="Arial Nova"/>
            </a:rPr>
            <a:t>Base Capitalization grant</a:t>
          </a:r>
        </a:p>
      </dgm:t>
    </dgm:pt>
    <dgm:pt modelId="{3E2DB50F-BB33-4679-B002-AF71EF525119}" type="parTrans" cxnId="{6BD7358D-4220-4F8D-9B91-6596B79DA505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10E5725A-1D69-436D-8642-F35BDE324817}" type="sibTrans" cxnId="{6BD7358D-4220-4F8D-9B91-6596B79DA505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C580036A-D976-4230-AF8F-EAF62649D473}">
      <dgm:prSet phldr="0"/>
      <dgm:spPr/>
      <dgm:t>
        <a:bodyPr/>
        <a:lstStyle/>
        <a:p>
          <a:pPr rtl="0"/>
          <a:r>
            <a:rPr lang="en-US">
              <a:latin typeface="Arial Nova"/>
            </a:rPr>
            <a:t>BIL Supplemental grant</a:t>
          </a:r>
        </a:p>
      </dgm:t>
    </dgm:pt>
    <dgm:pt modelId="{499A37F4-8683-4923-964B-219F998DA7F9}" type="parTrans" cxnId="{56CB9915-DD20-446F-82F4-658CAFE7670F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5779CF6B-1160-4A41-BBA6-8273F919166F}" type="sibTrans" cxnId="{56CB9915-DD20-446F-82F4-658CAFE7670F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781A8A8A-E987-4A63-8D02-8CF75910C28E}">
      <dgm:prSet phldr="0"/>
      <dgm:spPr/>
      <dgm:t>
        <a:bodyPr/>
        <a:lstStyle/>
        <a:p>
          <a:pPr rtl="0"/>
          <a:r>
            <a:rPr lang="en-US" dirty="0">
              <a:latin typeface="Arial Nova"/>
            </a:rPr>
            <a:t>Stormwater &amp; Sewer Overflow grant or OSG</a:t>
          </a:r>
        </a:p>
      </dgm:t>
    </dgm:pt>
    <dgm:pt modelId="{71F60231-7BB3-4821-AECB-961F08DA7122}" type="parTrans" cxnId="{4FE43499-E72B-4D74-B21A-4E7B18202B27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19EFB2A7-DAC1-4659-B63E-2201BD6F5FE4}" type="sibTrans" cxnId="{4FE43499-E72B-4D74-B21A-4E7B18202B27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03A9E229-E829-4958-B332-E46234986EC2}">
      <dgm:prSet/>
      <dgm:spPr/>
      <dgm:t>
        <a:bodyPr/>
        <a:lstStyle/>
        <a:p>
          <a:pPr rtl="0"/>
          <a:r>
            <a:rPr lang="en-US">
              <a:latin typeface="Arial Nova" panose="020B0504020202020204" pitchFamily="34" charset="0"/>
            </a:rPr>
            <a:t>General Obligation Bonds (grants)</a:t>
          </a:r>
        </a:p>
      </dgm:t>
    </dgm:pt>
    <dgm:pt modelId="{3FB1CDA9-4C3D-41A6-9801-2519BDF588D5}" type="parTrans" cxnId="{7AC1F251-5D69-46EB-876D-379E4038994E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4A2A2C88-9501-4FFD-AB3E-3A1C56BE3C83}" type="sibTrans" cxnId="{7AC1F251-5D69-46EB-876D-379E4038994E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8B7E66A4-7A07-440A-83B7-223CB3693986}">
      <dgm:prSet phldr="0"/>
      <dgm:spPr/>
      <dgm:t>
        <a:bodyPr/>
        <a:lstStyle/>
        <a:p>
          <a:pPr rtl="0"/>
          <a:r>
            <a:rPr lang="en-US" dirty="0">
              <a:latin typeface="Arial Nova" panose="020B0504020202020204" pitchFamily="34" charset="0"/>
            </a:rPr>
            <a:t>BIL Emerging Contaminants </a:t>
          </a:r>
        </a:p>
      </dgm:t>
    </dgm:pt>
    <dgm:pt modelId="{0E008C11-FD31-4900-BD0D-BD928E128C69}" type="parTrans" cxnId="{C5CB6396-9C8C-4876-ADB7-3982D277F938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027CB0D7-7D59-4D41-95AC-5DEADCC8AF26}" type="sibTrans" cxnId="{C5CB6396-9C8C-4876-ADB7-3982D277F938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BE9467B5-5709-4196-94A6-7FB49F91E988}" type="pres">
      <dgm:prSet presAssocID="{CEE56B8E-1B4D-4EE9-A6AF-AE8FA9F04E06}" presName="vert0" presStyleCnt="0">
        <dgm:presLayoutVars>
          <dgm:dir/>
          <dgm:animOne val="branch"/>
          <dgm:animLvl val="lvl"/>
        </dgm:presLayoutVars>
      </dgm:prSet>
      <dgm:spPr/>
    </dgm:pt>
    <dgm:pt modelId="{C556DDFF-37A1-49C0-B2FF-5B21E00D64D0}" type="pres">
      <dgm:prSet presAssocID="{0CE1EB35-0986-458B-BA2E-44C7D99D0938}" presName="thickLine" presStyleLbl="alignNode1" presStyleIdx="0" presStyleCnt="2"/>
      <dgm:spPr/>
    </dgm:pt>
    <dgm:pt modelId="{F625A0DC-4441-48A8-B25A-F9551F74D217}" type="pres">
      <dgm:prSet presAssocID="{0CE1EB35-0986-458B-BA2E-44C7D99D0938}" presName="horz1" presStyleCnt="0"/>
      <dgm:spPr/>
    </dgm:pt>
    <dgm:pt modelId="{9731D0B4-554A-467E-A687-ECD87856E4D9}" type="pres">
      <dgm:prSet presAssocID="{0CE1EB35-0986-458B-BA2E-44C7D99D0938}" presName="tx1" presStyleLbl="revTx" presStyleIdx="0" presStyleCnt="8"/>
      <dgm:spPr/>
    </dgm:pt>
    <dgm:pt modelId="{02D4BD67-8545-4128-8AFB-FC649F35C80B}" type="pres">
      <dgm:prSet presAssocID="{0CE1EB35-0986-458B-BA2E-44C7D99D0938}" presName="vert1" presStyleCnt="0"/>
      <dgm:spPr/>
    </dgm:pt>
    <dgm:pt modelId="{4C30512B-898A-4371-B7DC-968DD09DBF49}" type="pres">
      <dgm:prSet presAssocID="{C1A446D5-DAB8-4476-9E09-D3815215DEC0}" presName="vertSpace2a" presStyleCnt="0"/>
      <dgm:spPr/>
    </dgm:pt>
    <dgm:pt modelId="{9C043AAD-18E6-47CE-A338-B480AEA21264}" type="pres">
      <dgm:prSet presAssocID="{C1A446D5-DAB8-4476-9E09-D3815215DEC0}" presName="horz2" presStyleCnt="0"/>
      <dgm:spPr/>
    </dgm:pt>
    <dgm:pt modelId="{F64D5BB4-269A-4D0D-A1E6-30A059B1843B}" type="pres">
      <dgm:prSet presAssocID="{C1A446D5-DAB8-4476-9E09-D3815215DEC0}" presName="horzSpace2" presStyleCnt="0"/>
      <dgm:spPr/>
    </dgm:pt>
    <dgm:pt modelId="{BC70AED1-4E17-4DEB-BA39-3761B9C4EC89}" type="pres">
      <dgm:prSet presAssocID="{C1A446D5-DAB8-4476-9E09-D3815215DEC0}" presName="tx2" presStyleLbl="revTx" presStyleIdx="1" presStyleCnt="8"/>
      <dgm:spPr/>
    </dgm:pt>
    <dgm:pt modelId="{DC030553-46EF-4184-87DD-DCD1AB8C9C8B}" type="pres">
      <dgm:prSet presAssocID="{C1A446D5-DAB8-4476-9E09-D3815215DEC0}" presName="vert2" presStyleCnt="0"/>
      <dgm:spPr/>
    </dgm:pt>
    <dgm:pt modelId="{ADC5D185-65C0-4FD9-9C89-9D56112B7FF8}" type="pres">
      <dgm:prSet presAssocID="{C1A446D5-DAB8-4476-9E09-D3815215DEC0}" presName="thinLine2b" presStyleLbl="callout" presStyleIdx="0" presStyleCnt="6"/>
      <dgm:spPr/>
    </dgm:pt>
    <dgm:pt modelId="{543179C6-FC39-4E7F-857D-59FD2DAB9F6A}" type="pres">
      <dgm:prSet presAssocID="{C1A446D5-DAB8-4476-9E09-D3815215DEC0}" presName="vertSpace2b" presStyleCnt="0"/>
      <dgm:spPr/>
    </dgm:pt>
    <dgm:pt modelId="{3C73001B-7487-4F0B-8753-54635A0666B4}" type="pres">
      <dgm:prSet presAssocID="{C580036A-D976-4230-AF8F-EAF62649D473}" presName="horz2" presStyleCnt="0"/>
      <dgm:spPr/>
    </dgm:pt>
    <dgm:pt modelId="{0C485C63-7E57-4637-BEDC-E8817FADAAB1}" type="pres">
      <dgm:prSet presAssocID="{C580036A-D976-4230-AF8F-EAF62649D473}" presName="horzSpace2" presStyleCnt="0"/>
      <dgm:spPr/>
    </dgm:pt>
    <dgm:pt modelId="{4931ACD2-3C21-42A6-B1E2-19F64B9B0E26}" type="pres">
      <dgm:prSet presAssocID="{C580036A-D976-4230-AF8F-EAF62649D473}" presName="tx2" presStyleLbl="revTx" presStyleIdx="2" presStyleCnt="8"/>
      <dgm:spPr/>
    </dgm:pt>
    <dgm:pt modelId="{179ECF70-B374-46CC-A15D-AC29F63A9693}" type="pres">
      <dgm:prSet presAssocID="{C580036A-D976-4230-AF8F-EAF62649D473}" presName="vert2" presStyleCnt="0"/>
      <dgm:spPr/>
    </dgm:pt>
    <dgm:pt modelId="{37AE09BC-D14F-4917-9018-650D0DB25228}" type="pres">
      <dgm:prSet presAssocID="{C580036A-D976-4230-AF8F-EAF62649D473}" presName="thinLine2b" presStyleLbl="callout" presStyleIdx="1" presStyleCnt="6"/>
      <dgm:spPr/>
    </dgm:pt>
    <dgm:pt modelId="{E01ADB6B-DDB1-460D-A755-EDDC73F8D304}" type="pres">
      <dgm:prSet presAssocID="{C580036A-D976-4230-AF8F-EAF62649D473}" presName="vertSpace2b" presStyleCnt="0"/>
      <dgm:spPr/>
    </dgm:pt>
    <dgm:pt modelId="{4A26F1B2-9B23-456C-B431-CD67AC079AEE}" type="pres">
      <dgm:prSet presAssocID="{8B7E66A4-7A07-440A-83B7-223CB3693986}" presName="horz2" presStyleCnt="0"/>
      <dgm:spPr/>
    </dgm:pt>
    <dgm:pt modelId="{6D36E376-C303-4CDA-A89E-0B8668D8287E}" type="pres">
      <dgm:prSet presAssocID="{8B7E66A4-7A07-440A-83B7-223CB3693986}" presName="horzSpace2" presStyleCnt="0"/>
      <dgm:spPr/>
    </dgm:pt>
    <dgm:pt modelId="{DB8E9B11-A11D-4A53-B8E7-5C9EDC89D3C8}" type="pres">
      <dgm:prSet presAssocID="{8B7E66A4-7A07-440A-83B7-223CB3693986}" presName="tx2" presStyleLbl="revTx" presStyleIdx="3" presStyleCnt="8"/>
      <dgm:spPr/>
    </dgm:pt>
    <dgm:pt modelId="{7F2C9D7D-607C-42D2-8095-D445CAFDF341}" type="pres">
      <dgm:prSet presAssocID="{8B7E66A4-7A07-440A-83B7-223CB3693986}" presName="vert2" presStyleCnt="0"/>
      <dgm:spPr/>
    </dgm:pt>
    <dgm:pt modelId="{FB09116A-53BD-4453-B68D-6FCB03E2626C}" type="pres">
      <dgm:prSet presAssocID="{8B7E66A4-7A07-440A-83B7-223CB3693986}" presName="thinLine2b" presStyleLbl="callout" presStyleIdx="2" presStyleCnt="6"/>
      <dgm:spPr/>
    </dgm:pt>
    <dgm:pt modelId="{640B3CFF-98ED-4D43-A8AC-7A0B144CDF70}" type="pres">
      <dgm:prSet presAssocID="{8B7E66A4-7A07-440A-83B7-223CB3693986}" presName="vertSpace2b" presStyleCnt="0"/>
      <dgm:spPr/>
    </dgm:pt>
    <dgm:pt modelId="{43048743-DC3F-4832-A4CE-919D98140A0F}" type="pres">
      <dgm:prSet presAssocID="{781A8A8A-E987-4A63-8D02-8CF75910C28E}" presName="horz2" presStyleCnt="0"/>
      <dgm:spPr/>
    </dgm:pt>
    <dgm:pt modelId="{929A0A5F-A0AC-492C-907B-31CA831891A6}" type="pres">
      <dgm:prSet presAssocID="{781A8A8A-E987-4A63-8D02-8CF75910C28E}" presName="horzSpace2" presStyleCnt="0"/>
      <dgm:spPr/>
    </dgm:pt>
    <dgm:pt modelId="{0B9EDEC3-5A03-4157-A558-F7309B786C3C}" type="pres">
      <dgm:prSet presAssocID="{781A8A8A-E987-4A63-8D02-8CF75910C28E}" presName="tx2" presStyleLbl="revTx" presStyleIdx="4" presStyleCnt="8"/>
      <dgm:spPr/>
    </dgm:pt>
    <dgm:pt modelId="{AD290AD8-F341-4870-A1C5-BEC9B6C39920}" type="pres">
      <dgm:prSet presAssocID="{781A8A8A-E987-4A63-8D02-8CF75910C28E}" presName="vert2" presStyleCnt="0"/>
      <dgm:spPr/>
    </dgm:pt>
    <dgm:pt modelId="{F056FADF-B426-4238-9C97-F3DADD46D6A1}" type="pres">
      <dgm:prSet presAssocID="{781A8A8A-E987-4A63-8D02-8CF75910C28E}" presName="thinLine2b" presStyleLbl="callout" presStyleIdx="3" presStyleCnt="6"/>
      <dgm:spPr/>
    </dgm:pt>
    <dgm:pt modelId="{888F68D3-AB84-447A-AD72-71735DE18100}" type="pres">
      <dgm:prSet presAssocID="{781A8A8A-E987-4A63-8D02-8CF75910C28E}" presName="vertSpace2b" presStyleCnt="0"/>
      <dgm:spPr/>
    </dgm:pt>
    <dgm:pt modelId="{64314075-D738-4E6B-B3AB-C0DD046568F2}" type="pres">
      <dgm:prSet presAssocID="{0781A0B6-8F85-4ACC-92B9-304D0FA53A81}" presName="thickLine" presStyleLbl="alignNode1" presStyleIdx="1" presStyleCnt="2"/>
      <dgm:spPr/>
    </dgm:pt>
    <dgm:pt modelId="{3ADD2D95-4C57-4716-8271-D6B4FF6D1BCF}" type="pres">
      <dgm:prSet presAssocID="{0781A0B6-8F85-4ACC-92B9-304D0FA53A81}" presName="horz1" presStyleCnt="0"/>
      <dgm:spPr/>
    </dgm:pt>
    <dgm:pt modelId="{6D918227-29DC-4BA1-B2BC-EF4B2555D1DC}" type="pres">
      <dgm:prSet presAssocID="{0781A0B6-8F85-4ACC-92B9-304D0FA53A81}" presName="tx1" presStyleLbl="revTx" presStyleIdx="5" presStyleCnt="8"/>
      <dgm:spPr/>
    </dgm:pt>
    <dgm:pt modelId="{B271C24D-ABB1-4021-AE19-6115189BA588}" type="pres">
      <dgm:prSet presAssocID="{0781A0B6-8F85-4ACC-92B9-304D0FA53A81}" presName="vert1" presStyleCnt="0"/>
      <dgm:spPr/>
    </dgm:pt>
    <dgm:pt modelId="{FBC197A7-55F0-4384-AEC1-8745A53D4B7C}" type="pres">
      <dgm:prSet presAssocID="{03A9E229-E829-4958-B332-E46234986EC2}" presName="vertSpace2a" presStyleCnt="0"/>
      <dgm:spPr/>
    </dgm:pt>
    <dgm:pt modelId="{1923334E-AACC-4F0A-A817-FC0B09850EBA}" type="pres">
      <dgm:prSet presAssocID="{03A9E229-E829-4958-B332-E46234986EC2}" presName="horz2" presStyleCnt="0"/>
      <dgm:spPr/>
    </dgm:pt>
    <dgm:pt modelId="{5C5D5E23-AF4E-422F-83A9-733184BCE9ED}" type="pres">
      <dgm:prSet presAssocID="{03A9E229-E829-4958-B332-E46234986EC2}" presName="horzSpace2" presStyleCnt="0"/>
      <dgm:spPr/>
    </dgm:pt>
    <dgm:pt modelId="{2DCFAC17-3C75-42EB-93FA-3666F1C26FA7}" type="pres">
      <dgm:prSet presAssocID="{03A9E229-E829-4958-B332-E46234986EC2}" presName="tx2" presStyleLbl="revTx" presStyleIdx="6" presStyleCnt="8"/>
      <dgm:spPr/>
    </dgm:pt>
    <dgm:pt modelId="{6A58B475-6E2C-4636-BA0E-308615C7C450}" type="pres">
      <dgm:prSet presAssocID="{03A9E229-E829-4958-B332-E46234986EC2}" presName="vert2" presStyleCnt="0"/>
      <dgm:spPr/>
    </dgm:pt>
    <dgm:pt modelId="{2BE0C243-2A28-4F78-AB25-F12A5DD3AADC}" type="pres">
      <dgm:prSet presAssocID="{03A9E229-E829-4958-B332-E46234986EC2}" presName="thinLine2b" presStyleLbl="callout" presStyleIdx="4" presStyleCnt="6"/>
      <dgm:spPr/>
    </dgm:pt>
    <dgm:pt modelId="{212EB43D-2D66-4F07-9C84-095F09C0CAE3}" type="pres">
      <dgm:prSet presAssocID="{03A9E229-E829-4958-B332-E46234986EC2}" presName="vertSpace2b" presStyleCnt="0"/>
      <dgm:spPr/>
    </dgm:pt>
    <dgm:pt modelId="{6414F461-EBC1-4BF3-A279-2EB35BA80FE1}" type="pres">
      <dgm:prSet presAssocID="{6306B36D-A905-4910-9228-23656B1591BA}" presName="horz2" presStyleCnt="0"/>
      <dgm:spPr/>
    </dgm:pt>
    <dgm:pt modelId="{08CDB568-D3F9-4B87-BD03-5D7078210A70}" type="pres">
      <dgm:prSet presAssocID="{6306B36D-A905-4910-9228-23656B1591BA}" presName="horzSpace2" presStyleCnt="0"/>
      <dgm:spPr/>
    </dgm:pt>
    <dgm:pt modelId="{DBD8869E-812F-45B4-BB39-E8E9B3E538B5}" type="pres">
      <dgm:prSet presAssocID="{6306B36D-A905-4910-9228-23656B1591BA}" presName="tx2" presStyleLbl="revTx" presStyleIdx="7" presStyleCnt="8"/>
      <dgm:spPr/>
    </dgm:pt>
    <dgm:pt modelId="{07350E2F-8680-483E-BDB5-A66CAFC67736}" type="pres">
      <dgm:prSet presAssocID="{6306B36D-A905-4910-9228-23656B1591BA}" presName="vert2" presStyleCnt="0"/>
      <dgm:spPr/>
    </dgm:pt>
    <dgm:pt modelId="{4136CAE8-3989-42C2-B503-2A8DBDBB6AB0}" type="pres">
      <dgm:prSet presAssocID="{6306B36D-A905-4910-9228-23656B1591BA}" presName="thinLine2b" presStyleLbl="callout" presStyleIdx="5" presStyleCnt="6"/>
      <dgm:spPr/>
    </dgm:pt>
    <dgm:pt modelId="{4B677107-D06E-467A-B410-5778B966558B}" type="pres">
      <dgm:prSet presAssocID="{6306B36D-A905-4910-9228-23656B1591BA}" presName="vertSpace2b" presStyleCnt="0"/>
      <dgm:spPr/>
    </dgm:pt>
  </dgm:ptLst>
  <dgm:cxnLst>
    <dgm:cxn modelId="{6FFF5612-D5C0-4487-B660-51BCD6C53332}" srcId="{CEE56B8E-1B4D-4EE9-A6AF-AE8FA9F04E06}" destId="{0781A0B6-8F85-4ACC-92B9-304D0FA53A81}" srcOrd="1" destOrd="0" parTransId="{7EB5788D-E60D-47D5-8236-5DA91628CA6E}" sibTransId="{34CB9648-243E-4595-9703-AD9F9D4C9E0E}"/>
    <dgm:cxn modelId="{56CB9915-DD20-446F-82F4-658CAFE7670F}" srcId="{0CE1EB35-0986-458B-BA2E-44C7D99D0938}" destId="{C580036A-D976-4230-AF8F-EAF62649D473}" srcOrd="1" destOrd="0" parTransId="{499A37F4-8683-4923-964B-219F998DA7F9}" sibTransId="{5779CF6B-1160-4A41-BBA6-8273F919166F}"/>
    <dgm:cxn modelId="{56E82A27-41B9-4922-9022-4AC66B11A309}" type="presOf" srcId="{C580036A-D976-4230-AF8F-EAF62649D473}" destId="{4931ACD2-3C21-42A6-B1E2-19F64B9B0E26}" srcOrd="0" destOrd="0" presId="urn:microsoft.com/office/officeart/2008/layout/LinedList"/>
    <dgm:cxn modelId="{976BE535-F2FF-4BFF-AA4C-66FD9F557033}" type="presOf" srcId="{8B7E66A4-7A07-440A-83B7-223CB3693986}" destId="{DB8E9B11-A11D-4A53-B8E7-5C9EDC89D3C8}" srcOrd="0" destOrd="0" presId="urn:microsoft.com/office/officeart/2008/layout/LinedList"/>
    <dgm:cxn modelId="{550D5A45-F876-4E31-B61B-88517976A36E}" type="presOf" srcId="{0781A0B6-8F85-4ACC-92B9-304D0FA53A81}" destId="{6D918227-29DC-4BA1-B2BC-EF4B2555D1DC}" srcOrd="0" destOrd="0" presId="urn:microsoft.com/office/officeart/2008/layout/LinedList"/>
    <dgm:cxn modelId="{34231E4E-BC28-4F58-AD75-B455678088E4}" type="presOf" srcId="{C1A446D5-DAB8-4476-9E09-D3815215DEC0}" destId="{BC70AED1-4E17-4DEB-BA39-3761B9C4EC89}" srcOrd="0" destOrd="0" presId="urn:microsoft.com/office/officeart/2008/layout/LinedList"/>
    <dgm:cxn modelId="{7AC1F251-5D69-46EB-876D-379E4038994E}" srcId="{0781A0B6-8F85-4ACC-92B9-304D0FA53A81}" destId="{03A9E229-E829-4958-B332-E46234986EC2}" srcOrd="0" destOrd="0" parTransId="{3FB1CDA9-4C3D-41A6-9801-2519BDF588D5}" sibTransId="{4A2A2C88-9501-4FFD-AB3E-3A1C56BE3C83}"/>
    <dgm:cxn modelId="{766DF676-C5B8-412F-BA0A-09D3A5B87DE1}" type="presOf" srcId="{781A8A8A-E987-4A63-8D02-8CF75910C28E}" destId="{0B9EDEC3-5A03-4157-A558-F7309B786C3C}" srcOrd="0" destOrd="0" presId="urn:microsoft.com/office/officeart/2008/layout/LinedList"/>
    <dgm:cxn modelId="{32AEFC59-A07B-4BE5-A56C-EB5EDAE70684}" type="presOf" srcId="{03A9E229-E829-4958-B332-E46234986EC2}" destId="{2DCFAC17-3C75-42EB-93FA-3666F1C26FA7}" srcOrd="0" destOrd="0" presId="urn:microsoft.com/office/officeart/2008/layout/LinedList"/>
    <dgm:cxn modelId="{F406FD8B-30C4-40C1-BCEC-BBBBD8AB3AD1}" srcId="{0781A0B6-8F85-4ACC-92B9-304D0FA53A81}" destId="{6306B36D-A905-4910-9228-23656B1591BA}" srcOrd="1" destOrd="0" parTransId="{EFD73E06-5B09-48B2-A45C-F2EB8AC70A43}" sibTransId="{F6338B06-7058-498B-98C4-3378CDDCF906}"/>
    <dgm:cxn modelId="{6BD7358D-4220-4F8D-9B91-6596B79DA505}" srcId="{0CE1EB35-0986-458B-BA2E-44C7D99D0938}" destId="{C1A446D5-DAB8-4476-9E09-D3815215DEC0}" srcOrd="0" destOrd="0" parTransId="{3E2DB50F-BB33-4679-B002-AF71EF525119}" sibTransId="{10E5725A-1D69-436D-8642-F35BDE324817}"/>
    <dgm:cxn modelId="{C5CB6396-9C8C-4876-ADB7-3982D277F938}" srcId="{0CE1EB35-0986-458B-BA2E-44C7D99D0938}" destId="{8B7E66A4-7A07-440A-83B7-223CB3693986}" srcOrd="2" destOrd="0" parTransId="{0E008C11-FD31-4900-BD0D-BD928E128C69}" sibTransId="{027CB0D7-7D59-4D41-95AC-5DEADCC8AF26}"/>
    <dgm:cxn modelId="{4FE43499-E72B-4D74-B21A-4E7B18202B27}" srcId="{0CE1EB35-0986-458B-BA2E-44C7D99D0938}" destId="{781A8A8A-E987-4A63-8D02-8CF75910C28E}" srcOrd="3" destOrd="0" parTransId="{71F60231-7BB3-4821-AECB-961F08DA7122}" sibTransId="{19EFB2A7-DAC1-4659-B63E-2201BD6F5FE4}"/>
    <dgm:cxn modelId="{FA7D149B-4E21-4FF3-90BF-41363E49C526}" type="presOf" srcId="{0CE1EB35-0986-458B-BA2E-44C7D99D0938}" destId="{9731D0B4-554A-467E-A687-ECD87856E4D9}" srcOrd="0" destOrd="0" presId="urn:microsoft.com/office/officeart/2008/layout/LinedList"/>
    <dgm:cxn modelId="{00600BBE-B63D-475A-B15E-49ADBC749D29}" type="presOf" srcId="{6306B36D-A905-4910-9228-23656B1591BA}" destId="{DBD8869E-812F-45B4-BB39-E8E9B3E538B5}" srcOrd="0" destOrd="0" presId="urn:microsoft.com/office/officeart/2008/layout/LinedList"/>
    <dgm:cxn modelId="{90FF3ACC-4F2B-4A77-99AE-892DC6A84140}" type="presOf" srcId="{CEE56B8E-1B4D-4EE9-A6AF-AE8FA9F04E06}" destId="{BE9467B5-5709-4196-94A6-7FB49F91E988}" srcOrd="0" destOrd="0" presId="urn:microsoft.com/office/officeart/2008/layout/LinedList"/>
    <dgm:cxn modelId="{D9AECDD0-AD85-4DEF-B2AD-99F0DBA0041E}" srcId="{CEE56B8E-1B4D-4EE9-A6AF-AE8FA9F04E06}" destId="{0CE1EB35-0986-458B-BA2E-44C7D99D0938}" srcOrd="0" destOrd="0" parTransId="{612A5DAA-4CDE-46B8-A2A4-04171002749D}" sibTransId="{C50F420E-0A34-4433-80CE-9850068AC7FC}"/>
    <dgm:cxn modelId="{8DD850BB-1161-4785-9604-51FDC6FDAD44}" type="presParOf" srcId="{BE9467B5-5709-4196-94A6-7FB49F91E988}" destId="{C556DDFF-37A1-49C0-B2FF-5B21E00D64D0}" srcOrd="0" destOrd="0" presId="urn:microsoft.com/office/officeart/2008/layout/LinedList"/>
    <dgm:cxn modelId="{B6A6A2BB-A8EF-4A45-9937-B561FFD1E48B}" type="presParOf" srcId="{BE9467B5-5709-4196-94A6-7FB49F91E988}" destId="{F625A0DC-4441-48A8-B25A-F9551F74D217}" srcOrd="1" destOrd="0" presId="urn:microsoft.com/office/officeart/2008/layout/LinedList"/>
    <dgm:cxn modelId="{4ABC43B6-9F80-4E6A-BD67-9AE4B5A98114}" type="presParOf" srcId="{F625A0DC-4441-48A8-B25A-F9551F74D217}" destId="{9731D0B4-554A-467E-A687-ECD87856E4D9}" srcOrd="0" destOrd="0" presId="urn:microsoft.com/office/officeart/2008/layout/LinedList"/>
    <dgm:cxn modelId="{D8CF72AB-7DC4-4548-856A-9A106379E5F5}" type="presParOf" srcId="{F625A0DC-4441-48A8-B25A-F9551F74D217}" destId="{02D4BD67-8545-4128-8AFB-FC649F35C80B}" srcOrd="1" destOrd="0" presId="urn:microsoft.com/office/officeart/2008/layout/LinedList"/>
    <dgm:cxn modelId="{2CC58BAD-1764-43CB-BD53-C41AE897D90E}" type="presParOf" srcId="{02D4BD67-8545-4128-8AFB-FC649F35C80B}" destId="{4C30512B-898A-4371-B7DC-968DD09DBF49}" srcOrd="0" destOrd="0" presId="urn:microsoft.com/office/officeart/2008/layout/LinedList"/>
    <dgm:cxn modelId="{1FE8C789-0718-4DFA-B3E6-CB2107C44DCD}" type="presParOf" srcId="{02D4BD67-8545-4128-8AFB-FC649F35C80B}" destId="{9C043AAD-18E6-47CE-A338-B480AEA21264}" srcOrd="1" destOrd="0" presId="urn:microsoft.com/office/officeart/2008/layout/LinedList"/>
    <dgm:cxn modelId="{6A75BD01-D9E0-4B57-A7DF-2AEF75D5F806}" type="presParOf" srcId="{9C043AAD-18E6-47CE-A338-B480AEA21264}" destId="{F64D5BB4-269A-4D0D-A1E6-30A059B1843B}" srcOrd="0" destOrd="0" presId="urn:microsoft.com/office/officeart/2008/layout/LinedList"/>
    <dgm:cxn modelId="{4468501B-D6C5-4800-B44B-3E9823F2C14A}" type="presParOf" srcId="{9C043AAD-18E6-47CE-A338-B480AEA21264}" destId="{BC70AED1-4E17-4DEB-BA39-3761B9C4EC89}" srcOrd="1" destOrd="0" presId="urn:microsoft.com/office/officeart/2008/layout/LinedList"/>
    <dgm:cxn modelId="{AAB84E38-966E-4DE9-9DFE-CD8A26B9AAF5}" type="presParOf" srcId="{9C043AAD-18E6-47CE-A338-B480AEA21264}" destId="{DC030553-46EF-4184-87DD-DCD1AB8C9C8B}" srcOrd="2" destOrd="0" presId="urn:microsoft.com/office/officeart/2008/layout/LinedList"/>
    <dgm:cxn modelId="{FCFF62F5-E80C-4AB6-A771-62E6617AD88F}" type="presParOf" srcId="{02D4BD67-8545-4128-8AFB-FC649F35C80B}" destId="{ADC5D185-65C0-4FD9-9C89-9D56112B7FF8}" srcOrd="2" destOrd="0" presId="urn:microsoft.com/office/officeart/2008/layout/LinedList"/>
    <dgm:cxn modelId="{D08D3E7C-4175-48F7-97BE-46C9BAEC0E91}" type="presParOf" srcId="{02D4BD67-8545-4128-8AFB-FC649F35C80B}" destId="{543179C6-FC39-4E7F-857D-59FD2DAB9F6A}" srcOrd="3" destOrd="0" presId="urn:microsoft.com/office/officeart/2008/layout/LinedList"/>
    <dgm:cxn modelId="{E278E168-838F-4A88-8136-B5F3C0C336BB}" type="presParOf" srcId="{02D4BD67-8545-4128-8AFB-FC649F35C80B}" destId="{3C73001B-7487-4F0B-8753-54635A0666B4}" srcOrd="4" destOrd="0" presId="urn:microsoft.com/office/officeart/2008/layout/LinedList"/>
    <dgm:cxn modelId="{09FE63E8-B07B-4570-AF95-027D3E0E8181}" type="presParOf" srcId="{3C73001B-7487-4F0B-8753-54635A0666B4}" destId="{0C485C63-7E57-4637-BEDC-E8817FADAAB1}" srcOrd="0" destOrd="0" presId="urn:microsoft.com/office/officeart/2008/layout/LinedList"/>
    <dgm:cxn modelId="{45D6E300-218E-487E-9727-1DBC1B73D763}" type="presParOf" srcId="{3C73001B-7487-4F0B-8753-54635A0666B4}" destId="{4931ACD2-3C21-42A6-B1E2-19F64B9B0E26}" srcOrd="1" destOrd="0" presId="urn:microsoft.com/office/officeart/2008/layout/LinedList"/>
    <dgm:cxn modelId="{E515945C-428A-4733-B5B6-EACB71601C32}" type="presParOf" srcId="{3C73001B-7487-4F0B-8753-54635A0666B4}" destId="{179ECF70-B374-46CC-A15D-AC29F63A9693}" srcOrd="2" destOrd="0" presId="urn:microsoft.com/office/officeart/2008/layout/LinedList"/>
    <dgm:cxn modelId="{CDEDC33F-E65E-424E-994C-CC8F6C452EE9}" type="presParOf" srcId="{02D4BD67-8545-4128-8AFB-FC649F35C80B}" destId="{37AE09BC-D14F-4917-9018-650D0DB25228}" srcOrd="5" destOrd="0" presId="urn:microsoft.com/office/officeart/2008/layout/LinedList"/>
    <dgm:cxn modelId="{592D02F1-DECB-4111-ACC4-A391DEB80607}" type="presParOf" srcId="{02D4BD67-8545-4128-8AFB-FC649F35C80B}" destId="{E01ADB6B-DDB1-460D-A755-EDDC73F8D304}" srcOrd="6" destOrd="0" presId="urn:microsoft.com/office/officeart/2008/layout/LinedList"/>
    <dgm:cxn modelId="{D087FD1B-A190-4E24-96CE-D86ACC1B4719}" type="presParOf" srcId="{02D4BD67-8545-4128-8AFB-FC649F35C80B}" destId="{4A26F1B2-9B23-456C-B431-CD67AC079AEE}" srcOrd="7" destOrd="0" presId="urn:microsoft.com/office/officeart/2008/layout/LinedList"/>
    <dgm:cxn modelId="{67CE5363-E340-4388-B2EC-9DC600351A26}" type="presParOf" srcId="{4A26F1B2-9B23-456C-B431-CD67AC079AEE}" destId="{6D36E376-C303-4CDA-A89E-0B8668D8287E}" srcOrd="0" destOrd="0" presId="urn:microsoft.com/office/officeart/2008/layout/LinedList"/>
    <dgm:cxn modelId="{09D02DC8-22D8-430C-A1BB-44AE5EACABF5}" type="presParOf" srcId="{4A26F1B2-9B23-456C-B431-CD67AC079AEE}" destId="{DB8E9B11-A11D-4A53-B8E7-5C9EDC89D3C8}" srcOrd="1" destOrd="0" presId="urn:microsoft.com/office/officeart/2008/layout/LinedList"/>
    <dgm:cxn modelId="{72424DB3-D6E3-43FE-BC01-39AEB9ED2BA5}" type="presParOf" srcId="{4A26F1B2-9B23-456C-B431-CD67AC079AEE}" destId="{7F2C9D7D-607C-42D2-8095-D445CAFDF341}" srcOrd="2" destOrd="0" presId="urn:microsoft.com/office/officeart/2008/layout/LinedList"/>
    <dgm:cxn modelId="{D21A0CD4-1358-4509-8D38-5ADAC7E4B6AF}" type="presParOf" srcId="{02D4BD67-8545-4128-8AFB-FC649F35C80B}" destId="{FB09116A-53BD-4453-B68D-6FCB03E2626C}" srcOrd="8" destOrd="0" presId="urn:microsoft.com/office/officeart/2008/layout/LinedList"/>
    <dgm:cxn modelId="{3DEF7892-DE20-4675-BCD5-1C323FA14EEA}" type="presParOf" srcId="{02D4BD67-8545-4128-8AFB-FC649F35C80B}" destId="{640B3CFF-98ED-4D43-A8AC-7A0B144CDF70}" srcOrd="9" destOrd="0" presId="urn:microsoft.com/office/officeart/2008/layout/LinedList"/>
    <dgm:cxn modelId="{7125FB6D-BA37-4319-A6DD-B9A5CB972C24}" type="presParOf" srcId="{02D4BD67-8545-4128-8AFB-FC649F35C80B}" destId="{43048743-DC3F-4832-A4CE-919D98140A0F}" srcOrd="10" destOrd="0" presId="urn:microsoft.com/office/officeart/2008/layout/LinedList"/>
    <dgm:cxn modelId="{6161D452-FCFA-4C82-9A4F-2DD24EDF716F}" type="presParOf" srcId="{43048743-DC3F-4832-A4CE-919D98140A0F}" destId="{929A0A5F-A0AC-492C-907B-31CA831891A6}" srcOrd="0" destOrd="0" presId="urn:microsoft.com/office/officeart/2008/layout/LinedList"/>
    <dgm:cxn modelId="{F2EA7720-62D3-4E6F-8FD9-D957A563643B}" type="presParOf" srcId="{43048743-DC3F-4832-A4CE-919D98140A0F}" destId="{0B9EDEC3-5A03-4157-A558-F7309B786C3C}" srcOrd="1" destOrd="0" presId="urn:microsoft.com/office/officeart/2008/layout/LinedList"/>
    <dgm:cxn modelId="{028BABD9-1E79-489F-8601-6130C937DE59}" type="presParOf" srcId="{43048743-DC3F-4832-A4CE-919D98140A0F}" destId="{AD290AD8-F341-4870-A1C5-BEC9B6C39920}" srcOrd="2" destOrd="0" presId="urn:microsoft.com/office/officeart/2008/layout/LinedList"/>
    <dgm:cxn modelId="{43E4F0CC-B476-4FD6-8E15-DA0DFBCB3CCC}" type="presParOf" srcId="{02D4BD67-8545-4128-8AFB-FC649F35C80B}" destId="{F056FADF-B426-4238-9C97-F3DADD46D6A1}" srcOrd="11" destOrd="0" presId="urn:microsoft.com/office/officeart/2008/layout/LinedList"/>
    <dgm:cxn modelId="{C35A7DF4-4899-43BC-B4C2-D8D61A23AD3B}" type="presParOf" srcId="{02D4BD67-8545-4128-8AFB-FC649F35C80B}" destId="{888F68D3-AB84-447A-AD72-71735DE18100}" srcOrd="12" destOrd="0" presId="urn:microsoft.com/office/officeart/2008/layout/LinedList"/>
    <dgm:cxn modelId="{C75C30F9-E528-493D-BD0C-8EDE8B20FAF8}" type="presParOf" srcId="{BE9467B5-5709-4196-94A6-7FB49F91E988}" destId="{64314075-D738-4E6B-B3AB-C0DD046568F2}" srcOrd="2" destOrd="0" presId="urn:microsoft.com/office/officeart/2008/layout/LinedList"/>
    <dgm:cxn modelId="{16ADEE6B-4DC1-4D0D-9D01-9D7C262C594B}" type="presParOf" srcId="{BE9467B5-5709-4196-94A6-7FB49F91E988}" destId="{3ADD2D95-4C57-4716-8271-D6B4FF6D1BCF}" srcOrd="3" destOrd="0" presId="urn:microsoft.com/office/officeart/2008/layout/LinedList"/>
    <dgm:cxn modelId="{05FBE68D-E352-4911-B772-40873981AFB6}" type="presParOf" srcId="{3ADD2D95-4C57-4716-8271-D6B4FF6D1BCF}" destId="{6D918227-29DC-4BA1-B2BC-EF4B2555D1DC}" srcOrd="0" destOrd="0" presId="urn:microsoft.com/office/officeart/2008/layout/LinedList"/>
    <dgm:cxn modelId="{C608C0BE-7B51-404F-94FF-F21457D1896A}" type="presParOf" srcId="{3ADD2D95-4C57-4716-8271-D6B4FF6D1BCF}" destId="{B271C24D-ABB1-4021-AE19-6115189BA588}" srcOrd="1" destOrd="0" presId="urn:microsoft.com/office/officeart/2008/layout/LinedList"/>
    <dgm:cxn modelId="{B928506D-C22E-4299-866C-236AA43AE356}" type="presParOf" srcId="{B271C24D-ABB1-4021-AE19-6115189BA588}" destId="{FBC197A7-55F0-4384-AEC1-8745A53D4B7C}" srcOrd="0" destOrd="0" presId="urn:microsoft.com/office/officeart/2008/layout/LinedList"/>
    <dgm:cxn modelId="{39AB6769-868D-45C2-ACC3-E9E8338C09E6}" type="presParOf" srcId="{B271C24D-ABB1-4021-AE19-6115189BA588}" destId="{1923334E-AACC-4F0A-A817-FC0B09850EBA}" srcOrd="1" destOrd="0" presId="urn:microsoft.com/office/officeart/2008/layout/LinedList"/>
    <dgm:cxn modelId="{FD360BB9-3F11-4342-B8E1-276C2402E621}" type="presParOf" srcId="{1923334E-AACC-4F0A-A817-FC0B09850EBA}" destId="{5C5D5E23-AF4E-422F-83A9-733184BCE9ED}" srcOrd="0" destOrd="0" presId="urn:microsoft.com/office/officeart/2008/layout/LinedList"/>
    <dgm:cxn modelId="{634BC69A-4CAD-4E97-B124-16ADD7624C45}" type="presParOf" srcId="{1923334E-AACC-4F0A-A817-FC0B09850EBA}" destId="{2DCFAC17-3C75-42EB-93FA-3666F1C26FA7}" srcOrd="1" destOrd="0" presId="urn:microsoft.com/office/officeart/2008/layout/LinedList"/>
    <dgm:cxn modelId="{C29D2AA8-2235-45EE-B725-875DAD3E8857}" type="presParOf" srcId="{1923334E-AACC-4F0A-A817-FC0B09850EBA}" destId="{6A58B475-6E2C-4636-BA0E-308615C7C450}" srcOrd="2" destOrd="0" presId="urn:microsoft.com/office/officeart/2008/layout/LinedList"/>
    <dgm:cxn modelId="{CC5E3B0B-17C9-462E-8422-A4CD482BB0A0}" type="presParOf" srcId="{B271C24D-ABB1-4021-AE19-6115189BA588}" destId="{2BE0C243-2A28-4F78-AB25-F12A5DD3AADC}" srcOrd="2" destOrd="0" presId="urn:microsoft.com/office/officeart/2008/layout/LinedList"/>
    <dgm:cxn modelId="{F012408D-4169-4C40-BE50-3EC490F9E32D}" type="presParOf" srcId="{B271C24D-ABB1-4021-AE19-6115189BA588}" destId="{212EB43D-2D66-4F07-9C84-095F09C0CAE3}" srcOrd="3" destOrd="0" presId="urn:microsoft.com/office/officeart/2008/layout/LinedList"/>
    <dgm:cxn modelId="{5ECAD7EC-A71C-4276-BCF9-69D45DFF8E11}" type="presParOf" srcId="{B271C24D-ABB1-4021-AE19-6115189BA588}" destId="{6414F461-EBC1-4BF3-A279-2EB35BA80FE1}" srcOrd="4" destOrd="0" presId="urn:microsoft.com/office/officeart/2008/layout/LinedList"/>
    <dgm:cxn modelId="{287E82DD-D2C1-4056-B8C8-D621E8493D7E}" type="presParOf" srcId="{6414F461-EBC1-4BF3-A279-2EB35BA80FE1}" destId="{08CDB568-D3F9-4B87-BD03-5D7078210A70}" srcOrd="0" destOrd="0" presId="urn:microsoft.com/office/officeart/2008/layout/LinedList"/>
    <dgm:cxn modelId="{C50C51C9-D303-46DE-BEFA-BF94FD2401EB}" type="presParOf" srcId="{6414F461-EBC1-4BF3-A279-2EB35BA80FE1}" destId="{DBD8869E-812F-45B4-BB39-E8E9B3E538B5}" srcOrd="1" destOrd="0" presId="urn:microsoft.com/office/officeart/2008/layout/LinedList"/>
    <dgm:cxn modelId="{058A320C-7E9C-4D72-938F-31929E419593}" type="presParOf" srcId="{6414F461-EBC1-4BF3-A279-2EB35BA80FE1}" destId="{07350E2F-8680-483E-BDB5-A66CAFC67736}" srcOrd="2" destOrd="0" presId="urn:microsoft.com/office/officeart/2008/layout/LinedList"/>
    <dgm:cxn modelId="{32560E9A-6680-478F-9EED-45743DE6D189}" type="presParOf" srcId="{B271C24D-ABB1-4021-AE19-6115189BA588}" destId="{4136CAE8-3989-42C2-B503-2A8DBDBB6AB0}" srcOrd="5" destOrd="0" presId="urn:microsoft.com/office/officeart/2008/layout/LinedList"/>
    <dgm:cxn modelId="{71E042E6-5BE3-48E1-9479-83C10662FBF9}" type="presParOf" srcId="{B271C24D-ABB1-4021-AE19-6115189BA588}" destId="{4B677107-D06E-467A-B410-5778B966558B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602765-30B7-4A7C-A72D-7998EBBF2F16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083483F-D32D-4610-943C-A6BB4F0582CF}">
      <dgm:prSet/>
      <dgm:spPr/>
      <dgm:t>
        <a:bodyPr/>
        <a:lstStyle/>
        <a:p>
          <a:r>
            <a:rPr lang="en-US" dirty="0">
              <a:latin typeface="Arial Nova"/>
            </a:rPr>
            <a:t>As a Category I, II or III project</a:t>
          </a:r>
        </a:p>
      </dgm:t>
    </dgm:pt>
    <dgm:pt modelId="{205590FF-A684-477E-BA20-2AE9B2C101FB}" type="parTrans" cxnId="{D7DD5E99-31B0-45DE-9896-E24C328E805B}">
      <dgm:prSet/>
      <dgm:spPr/>
      <dgm:t>
        <a:bodyPr/>
        <a:lstStyle/>
        <a:p>
          <a:endParaRPr lang="en-US"/>
        </a:p>
      </dgm:t>
    </dgm:pt>
    <dgm:pt modelId="{5E8E438F-08AA-44C6-B5FE-FE90A3BFBB61}" type="sibTrans" cxnId="{D7DD5E99-31B0-45DE-9896-E24C328E805B}">
      <dgm:prSet/>
      <dgm:spPr/>
      <dgm:t>
        <a:bodyPr/>
        <a:lstStyle/>
        <a:p>
          <a:endParaRPr lang="en-US"/>
        </a:p>
      </dgm:t>
    </dgm:pt>
    <dgm:pt modelId="{40405154-3553-4667-AB41-4FE49CCC20E2}">
      <dgm:prSet/>
      <dgm:spPr/>
      <dgm:t>
        <a:bodyPr/>
        <a:lstStyle/>
        <a:p>
          <a:r>
            <a:rPr lang="en-US" dirty="0">
              <a:latin typeface="Arial Nova"/>
            </a:rPr>
            <a:t>Priority points</a:t>
          </a:r>
        </a:p>
      </dgm:t>
    </dgm:pt>
    <dgm:pt modelId="{3D223CFF-BE63-48ED-B088-69A033AC020D}" type="parTrans" cxnId="{7319F3AE-AABC-4A20-937E-42A995702680}">
      <dgm:prSet/>
      <dgm:spPr/>
      <dgm:t>
        <a:bodyPr/>
        <a:lstStyle/>
        <a:p>
          <a:endParaRPr lang="en-US"/>
        </a:p>
      </dgm:t>
    </dgm:pt>
    <dgm:pt modelId="{2355CBB9-1D05-4D13-B7DF-AF1E798C25A8}" type="sibTrans" cxnId="{7319F3AE-AABC-4A20-937E-42A995702680}">
      <dgm:prSet/>
      <dgm:spPr/>
      <dgm:t>
        <a:bodyPr/>
        <a:lstStyle/>
        <a:p>
          <a:endParaRPr lang="en-US"/>
        </a:p>
      </dgm:t>
    </dgm:pt>
    <dgm:pt modelId="{43C61B78-B7B4-495A-BC17-5A391FFD40DA}">
      <dgm:prSet/>
      <dgm:spPr/>
      <dgm:t>
        <a:bodyPr/>
        <a:lstStyle/>
        <a:p>
          <a:r>
            <a:rPr lang="en-US">
              <a:latin typeface="Arial Nova"/>
            </a:rPr>
            <a:t>Reserve</a:t>
          </a:r>
        </a:p>
      </dgm:t>
    </dgm:pt>
    <dgm:pt modelId="{6C720DE5-2118-4C8A-A161-F761EE96AF28}" type="parTrans" cxnId="{68D061A6-9FF7-49B5-8AB4-C5841E9ACAE2}">
      <dgm:prSet/>
      <dgm:spPr/>
      <dgm:t>
        <a:bodyPr/>
        <a:lstStyle/>
        <a:p>
          <a:endParaRPr lang="en-US"/>
        </a:p>
      </dgm:t>
    </dgm:pt>
    <dgm:pt modelId="{368FA5B0-AACB-410B-B466-091453DE10FD}" type="sibTrans" cxnId="{68D061A6-9FF7-49B5-8AB4-C5841E9ACAE2}">
      <dgm:prSet/>
      <dgm:spPr/>
      <dgm:t>
        <a:bodyPr/>
        <a:lstStyle/>
        <a:p>
          <a:endParaRPr lang="en-US"/>
        </a:p>
      </dgm:t>
    </dgm:pt>
    <dgm:pt modelId="{D4DA3929-7AD9-4BB1-9EFF-72EEC623B448}" type="pres">
      <dgm:prSet presAssocID="{C1602765-30B7-4A7C-A72D-7998EBBF2F16}" presName="Name0" presStyleCnt="0">
        <dgm:presLayoutVars>
          <dgm:dir/>
          <dgm:animLvl val="lvl"/>
          <dgm:resizeHandles val="exact"/>
        </dgm:presLayoutVars>
      </dgm:prSet>
      <dgm:spPr/>
    </dgm:pt>
    <dgm:pt modelId="{11887786-01D6-4E95-8753-6FD296D0002F}" type="pres">
      <dgm:prSet presAssocID="{F083483F-D32D-4610-943C-A6BB4F0582CF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B99F883-40FE-4A83-9143-768D0CD62E20}" type="pres">
      <dgm:prSet presAssocID="{5E8E438F-08AA-44C6-B5FE-FE90A3BFBB61}" presName="parTxOnlySpace" presStyleCnt="0"/>
      <dgm:spPr/>
    </dgm:pt>
    <dgm:pt modelId="{9491EFA8-9E65-485C-86B2-BDBFE2312A81}" type="pres">
      <dgm:prSet presAssocID="{40405154-3553-4667-AB41-4FE49CCC20E2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69ACB43A-28DE-4141-B34D-FBD414F64D43}" type="pres">
      <dgm:prSet presAssocID="{2355CBB9-1D05-4D13-B7DF-AF1E798C25A8}" presName="parTxOnlySpace" presStyleCnt="0"/>
      <dgm:spPr/>
    </dgm:pt>
    <dgm:pt modelId="{FC00EACA-1DDD-4BD0-96AE-5076B1E0E6B1}" type="pres">
      <dgm:prSet presAssocID="{43C61B78-B7B4-495A-BC17-5A391FFD40DA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73F30340-2CDE-4546-BA95-E4B71E97C708}" type="presOf" srcId="{40405154-3553-4667-AB41-4FE49CCC20E2}" destId="{9491EFA8-9E65-485C-86B2-BDBFE2312A81}" srcOrd="0" destOrd="0" presId="urn:microsoft.com/office/officeart/2005/8/layout/chevron1"/>
    <dgm:cxn modelId="{56C65979-7A1A-444F-86EF-C2A84BD3CE6B}" type="presOf" srcId="{43C61B78-B7B4-495A-BC17-5A391FFD40DA}" destId="{FC00EACA-1DDD-4BD0-96AE-5076B1E0E6B1}" srcOrd="0" destOrd="0" presId="urn:microsoft.com/office/officeart/2005/8/layout/chevron1"/>
    <dgm:cxn modelId="{D23E9D94-D3A3-4E87-9D7F-4FE2722BFE36}" type="presOf" srcId="{F083483F-D32D-4610-943C-A6BB4F0582CF}" destId="{11887786-01D6-4E95-8753-6FD296D0002F}" srcOrd="0" destOrd="0" presId="urn:microsoft.com/office/officeart/2005/8/layout/chevron1"/>
    <dgm:cxn modelId="{D7DD5E99-31B0-45DE-9896-E24C328E805B}" srcId="{C1602765-30B7-4A7C-A72D-7998EBBF2F16}" destId="{F083483F-D32D-4610-943C-A6BB4F0582CF}" srcOrd="0" destOrd="0" parTransId="{205590FF-A684-477E-BA20-2AE9B2C101FB}" sibTransId="{5E8E438F-08AA-44C6-B5FE-FE90A3BFBB61}"/>
    <dgm:cxn modelId="{68D061A6-9FF7-49B5-8AB4-C5841E9ACAE2}" srcId="{C1602765-30B7-4A7C-A72D-7998EBBF2F16}" destId="{43C61B78-B7B4-495A-BC17-5A391FFD40DA}" srcOrd="2" destOrd="0" parTransId="{6C720DE5-2118-4C8A-A161-F761EE96AF28}" sibTransId="{368FA5B0-AACB-410B-B466-091453DE10FD}"/>
    <dgm:cxn modelId="{7319F3AE-AABC-4A20-937E-42A995702680}" srcId="{C1602765-30B7-4A7C-A72D-7998EBBF2F16}" destId="{40405154-3553-4667-AB41-4FE49CCC20E2}" srcOrd="1" destOrd="0" parTransId="{3D223CFF-BE63-48ED-B088-69A033AC020D}" sibTransId="{2355CBB9-1D05-4D13-B7DF-AF1E798C25A8}"/>
    <dgm:cxn modelId="{3F31A4B7-EC44-4FAB-B041-FDEF8052BF8C}" type="presOf" srcId="{C1602765-30B7-4A7C-A72D-7998EBBF2F16}" destId="{D4DA3929-7AD9-4BB1-9EFF-72EEC623B448}" srcOrd="0" destOrd="0" presId="urn:microsoft.com/office/officeart/2005/8/layout/chevron1"/>
    <dgm:cxn modelId="{101757D6-0601-438E-B042-3364BEA5765E}" type="presParOf" srcId="{D4DA3929-7AD9-4BB1-9EFF-72EEC623B448}" destId="{11887786-01D6-4E95-8753-6FD296D0002F}" srcOrd="0" destOrd="0" presId="urn:microsoft.com/office/officeart/2005/8/layout/chevron1"/>
    <dgm:cxn modelId="{3ECAF58F-176C-4062-8F1F-E33E47709230}" type="presParOf" srcId="{D4DA3929-7AD9-4BB1-9EFF-72EEC623B448}" destId="{BB99F883-40FE-4A83-9143-768D0CD62E20}" srcOrd="1" destOrd="0" presId="urn:microsoft.com/office/officeart/2005/8/layout/chevron1"/>
    <dgm:cxn modelId="{55A2E57F-26A7-4087-B2F8-5060FEC96A89}" type="presParOf" srcId="{D4DA3929-7AD9-4BB1-9EFF-72EEC623B448}" destId="{9491EFA8-9E65-485C-86B2-BDBFE2312A81}" srcOrd="2" destOrd="0" presId="urn:microsoft.com/office/officeart/2005/8/layout/chevron1"/>
    <dgm:cxn modelId="{7D9B2F1A-39A8-487D-BB54-4001CB0F2D5D}" type="presParOf" srcId="{D4DA3929-7AD9-4BB1-9EFF-72EEC623B448}" destId="{69ACB43A-28DE-4141-B34D-FBD414F64D43}" srcOrd="3" destOrd="0" presId="urn:microsoft.com/office/officeart/2005/8/layout/chevron1"/>
    <dgm:cxn modelId="{236D79E2-10BE-479D-ABE5-AF0B29F0FE27}" type="presParOf" srcId="{D4DA3929-7AD9-4BB1-9EFF-72EEC623B448}" destId="{FC00EACA-1DDD-4BD0-96AE-5076B1E0E6B1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79D5181-27E1-426B-BDAA-39CA9DA35372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D7115B2-EF17-4B76-938A-312A39BCBB42}">
      <dgm:prSet/>
      <dgm:spPr/>
      <dgm:t>
        <a:bodyPr/>
        <a:lstStyle/>
        <a:p>
          <a:r>
            <a:rPr lang="en-US"/>
            <a:t>Category I   </a:t>
          </a:r>
        </a:p>
      </dgm:t>
    </dgm:pt>
    <dgm:pt modelId="{B0BDE8D8-7BB9-4566-B946-D985ED402981}" type="parTrans" cxnId="{B06CB1C7-304D-43F9-A1BD-C8DF6F1524E7}">
      <dgm:prSet/>
      <dgm:spPr/>
      <dgm:t>
        <a:bodyPr/>
        <a:lstStyle/>
        <a:p>
          <a:endParaRPr lang="en-US"/>
        </a:p>
      </dgm:t>
    </dgm:pt>
    <dgm:pt modelId="{BE3CC5C7-C88B-427D-A3A3-464017190137}" type="sibTrans" cxnId="{B06CB1C7-304D-43F9-A1BD-C8DF6F1524E7}">
      <dgm:prSet/>
      <dgm:spPr/>
      <dgm:t>
        <a:bodyPr/>
        <a:lstStyle/>
        <a:p>
          <a:endParaRPr lang="en-US"/>
        </a:p>
      </dgm:t>
    </dgm:pt>
    <dgm:pt modelId="{04DAE62C-5322-486D-A0FD-BBEA3F2A2361}">
      <dgm:prSet/>
      <dgm:spPr/>
      <dgm:t>
        <a:bodyPr/>
        <a:lstStyle/>
        <a:p>
          <a:r>
            <a:rPr lang="en-US" b="0"/>
            <a:t>CWF application for construction to DEEP during previous funding period</a:t>
          </a:r>
          <a:endParaRPr lang="en-US"/>
        </a:p>
      </dgm:t>
    </dgm:pt>
    <dgm:pt modelId="{DF002F33-5E4D-468A-A99A-5218FE26564F}" type="parTrans" cxnId="{0E27C1F3-7AAC-4BA2-BB72-6A67D5D3A0ED}">
      <dgm:prSet/>
      <dgm:spPr/>
      <dgm:t>
        <a:bodyPr/>
        <a:lstStyle/>
        <a:p>
          <a:endParaRPr lang="en-US"/>
        </a:p>
      </dgm:t>
    </dgm:pt>
    <dgm:pt modelId="{A10C8315-BEDE-4CAC-BA05-5D795B47B9D4}" type="sibTrans" cxnId="{0E27C1F3-7AAC-4BA2-BB72-6A67D5D3A0ED}">
      <dgm:prSet/>
      <dgm:spPr/>
      <dgm:t>
        <a:bodyPr/>
        <a:lstStyle/>
        <a:p>
          <a:endParaRPr lang="en-US"/>
        </a:p>
      </dgm:t>
    </dgm:pt>
    <dgm:pt modelId="{783B9E42-A8EA-4C7B-B900-2F101D74AAA6}">
      <dgm:prSet/>
      <dgm:spPr/>
      <dgm:t>
        <a:bodyPr/>
        <a:lstStyle/>
        <a:p>
          <a:r>
            <a:rPr lang="en-US" b="0" dirty="0"/>
            <a:t>Project was fundable on the previous priority list</a:t>
          </a:r>
          <a:endParaRPr lang="en-US" dirty="0"/>
        </a:p>
      </dgm:t>
    </dgm:pt>
    <dgm:pt modelId="{3E65A946-6245-4E56-BBF6-EE8607B96523}" type="parTrans" cxnId="{6064834C-0ADF-40E0-81A0-6E1BC6E58167}">
      <dgm:prSet/>
      <dgm:spPr/>
      <dgm:t>
        <a:bodyPr/>
        <a:lstStyle/>
        <a:p>
          <a:endParaRPr lang="en-US"/>
        </a:p>
      </dgm:t>
    </dgm:pt>
    <dgm:pt modelId="{B6F7D9E9-FD40-4F80-A665-3CA451672F82}" type="sibTrans" cxnId="{6064834C-0ADF-40E0-81A0-6E1BC6E58167}">
      <dgm:prSet/>
      <dgm:spPr/>
      <dgm:t>
        <a:bodyPr/>
        <a:lstStyle/>
        <a:p>
          <a:endParaRPr lang="en-US"/>
        </a:p>
      </dgm:t>
    </dgm:pt>
    <dgm:pt modelId="{07A0BDE7-3BAC-48BD-8938-B154D575321B}">
      <dgm:prSet/>
      <dgm:spPr/>
      <dgm:t>
        <a:bodyPr/>
        <a:lstStyle/>
        <a:p>
          <a:r>
            <a:rPr lang="en-US" b="0" dirty="0"/>
            <a:t>CWF agreement has not been executed yet</a:t>
          </a:r>
          <a:endParaRPr lang="en-US" dirty="0"/>
        </a:p>
      </dgm:t>
    </dgm:pt>
    <dgm:pt modelId="{1F227C03-DFE1-4FA7-9A9E-995668F1D936}" type="parTrans" cxnId="{38FC0406-5A05-46D6-95EC-D1633C388B54}">
      <dgm:prSet/>
      <dgm:spPr/>
      <dgm:t>
        <a:bodyPr/>
        <a:lstStyle/>
        <a:p>
          <a:endParaRPr lang="en-US"/>
        </a:p>
      </dgm:t>
    </dgm:pt>
    <dgm:pt modelId="{5031C28E-E5A2-48FC-B187-3C4BAF00D5CE}" type="sibTrans" cxnId="{38FC0406-5A05-46D6-95EC-D1633C388B54}">
      <dgm:prSet/>
      <dgm:spPr/>
      <dgm:t>
        <a:bodyPr/>
        <a:lstStyle/>
        <a:p>
          <a:endParaRPr lang="en-US"/>
        </a:p>
      </dgm:t>
    </dgm:pt>
    <dgm:pt modelId="{848F4001-90D1-4B33-9561-3C5346B583C7}">
      <dgm:prSet/>
      <dgm:spPr/>
      <dgm:t>
        <a:bodyPr/>
        <a:lstStyle/>
        <a:p>
          <a:r>
            <a:rPr lang="en-US"/>
            <a:t>Category II  </a:t>
          </a:r>
        </a:p>
      </dgm:t>
    </dgm:pt>
    <dgm:pt modelId="{9C261D52-0BD5-425E-A3BE-F09D51D4DFAB}" type="parTrans" cxnId="{2249B5E1-701D-4E2B-89B7-EFA2DCBF6716}">
      <dgm:prSet/>
      <dgm:spPr/>
      <dgm:t>
        <a:bodyPr/>
        <a:lstStyle/>
        <a:p>
          <a:endParaRPr lang="en-US"/>
        </a:p>
      </dgm:t>
    </dgm:pt>
    <dgm:pt modelId="{ECDF2242-71CF-4D1C-81B9-2199C40C425B}" type="sibTrans" cxnId="{2249B5E1-701D-4E2B-89B7-EFA2DCBF6716}">
      <dgm:prSet/>
      <dgm:spPr/>
      <dgm:t>
        <a:bodyPr/>
        <a:lstStyle/>
        <a:p>
          <a:endParaRPr lang="en-US"/>
        </a:p>
      </dgm:t>
    </dgm:pt>
    <dgm:pt modelId="{9E65C401-F55A-4593-9602-DF32A9AFAF83}">
      <dgm:prSet/>
      <dgm:spPr/>
      <dgm:t>
        <a:bodyPr/>
        <a:lstStyle/>
        <a:p>
          <a:r>
            <a:rPr lang="en-US" b="0" dirty="0"/>
            <a:t>Portion of a construction project has been CWF funded</a:t>
          </a:r>
          <a:endParaRPr lang="en-US" dirty="0"/>
        </a:p>
      </dgm:t>
    </dgm:pt>
    <dgm:pt modelId="{F4989394-8C1A-44BB-88FD-CFCE655371EC}" type="parTrans" cxnId="{000017E6-66CE-4D1F-B6DC-82141DD44148}">
      <dgm:prSet/>
      <dgm:spPr/>
      <dgm:t>
        <a:bodyPr/>
        <a:lstStyle/>
        <a:p>
          <a:endParaRPr lang="en-US"/>
        </a:p>
      </dgm:t>
    </dgm:pt>
    <dgm:pt modelId="{C2E406EF-7662-409A-9211-04E25F8871FF}" type="sibTrans" cxnId="{000017E6-66CE-4D1F-B6DC-82141DD44148}">
      <dgm:prSet/>
      <dgm:spPr/>
      <dgm:t>
        <a:bodyPr/>
        <a:lstStyle/>
        <a:p>
          <a:endParaRPr lang="en-US"/>
        </a:p>
      </dgm:t>
    </dgm:pt>
    <dgm:pt modelId="{C784E528-CC34-4ECA-BE19-744ABC00D2C5}">
      <dgm:prSet/>
      <dgm:spPr/>
      <dgm:t>
        <a:bodyPr/>
        <a:lstStyle/>
        <a:p>
          <a:r>
            <a:rPr lang="en-US" b="0"/>
            <a:t>Project is not usable or severely restricted in use until project is completed</a:t>
          </a:r>
          <a:endParaRPr lang="en-US"/>
        </a:p>
      </dgm:t>
    </dgm:pt>
    <dgm:pt modelId="{78AFF500-3C1B-48F1-B133-F77658E638E8}" type="parTrans" cxnId="{4A58B209-B523-4F44-97BE-155887E8C3C4}">
      <dgm:prSet/>
      <dgm:spPr/>
      <dgm:t>
        <a:bodyPr/>
        <a:lstStyle/>
        <a:p>
          <a:endParaRPr lang="en-US"/>
        </a:p>
      </dgm:t>
    </dgm:pt>
    <dgm:pt modelId="{C8F0D03D-578F-419D-87E6-565EAC62B5E1}" type="sibTrans" cxnId="{4A58B209-B523-4F44-97BE-155887E8C3C4}">
      <dgm:prSet/>
      <dgm:spPr/>
      <dgm:t>
        <a:bodyPr/>
        <a:lstStyle/>
        <a:p>
          <a:endParaRPr lang="en-US"/>
        </a:p>
      </dgm:t>
    </dgm:pt>
    <dgm:pt modelId="{CE9DD639-B515-413E-A468-DA1D37FA0C3B}">
      <dgm:prSet/>
      <dgm:spPr/>
      <dgm:t>
        <a:bodyPr/>
        <a:lstStyle/>
        <a:p>
          <a:r>
            <a:rPr lang="en-US"/>
            <a:t>Category III</a:t>
          </a:r>
        </a:p>
      </dgm:t>
    </dgm:pt>
    <dgm:pt modelId="{EBC68DCC-737A-4F1A-90A8-65BBA8569A34}" type="parTrans" cxnId="{4EF47DFF-CC1A-43AD-8CB1-83793F79C744}">
      <dgm:prSet/>
      <dgm:spPr/>
      <dgm:t>
        <a:bodyPr/>
        <a:lstStyle/>
        <a:p>
          <a:endParaRPr lang="en-US"/>
        </a:p>
      </dgm:t>
    </dgm:pt>
    <dgm:pt modelId="{CE1A80F9-82EE-4365-BBEF-0D763CBFDB24}" type="sibTrans" cxnId="{4EF47DFF-CC1A-43AD-8CB1-83793F79C744}">
      <dgm:prSet/>
      <dgm:spPr/>
      <dgm:t>
        <a:bodyPr/>
        <a:lstStyle/>
        <a:p>
          <a:endParaRPr lang="en-US"/>
        </a:p>
      </dgm:t>
    </dgm:pt>
    <dgm:pt modelId="{1ADF9BEE-1B54-4A9C-BA19-1A85B914FBA5}">
      <dgm:prSet/>
      <dgm:spPr/>
      <dgm:t>
        <a:bodyPr/>
        <a:lstStyle/>
        <a:p>
          <a:r>
            <a:rPr lang="en-US" b="0"/>
            <a:t>Project will remedy documented pollution of a drinking water supply</a:t>
          </a:r>
          <a:endParaRPr lang="en-US"/>
        </a:p>
      </dgm:t>
    </dgm:pt>
    <dgm:pt modelId="{F1655CAC-C58C-4BB9-9A89-D01030DC117A}" type="parTrans" cxnId="{58902155-B823-42B5-9C39-22374F22291E}">
      <dgm:prSet/>
      <dgm:spPr/>
      <dgm:t>
        <a:bodyPr/>
        <a:lstStyle/>
        <a:p>
          <a:endParaRPr lang="en-US"/>
        </a:p>
      </dgm:t>
    </dgm:pt>
    <dgm:pt modelId="{42120A6D-4EDB-44F6-BACD-90C9F9829555}" type="sibTrans" cxnId="{58902155-B823-42B5-9C39-22374F22291E}">
      <dgm:prSet/>
      <dgm:spPr/>
      <dgm:t>
        <a:bodyPr/>
        <a:lstStyle/>
        <a:p>
          <a:endParaRPr lang="en-US"/>
        </a:p>
      </dgm:t>
    </dgm:pt>
    <dgm:pt modelId="{692385DD-24DB-456D-B45B-CC81EC71308A}" type="pres">
      <dgm:prSet presAssocID="{C79D5181-27E1-426B-BDAA-39CA9DA35372}" presName="Name0" presStyleCnt="0">
        <dgm:presLayoutVars>
          <dgm:dir/>
          <dgm:animLvl val="lvl"/>
          <dgm:resizeHandles val="exact"/>
        </dgm:presLayoutVars>
      </dgm:prSet>
      <dgm:spPr/>
    </dgm:pt>
    <dgm:pt modelId="{15D1021D-0E82-48B4-A4D0-EC2E7AF00036}" type="pres">
      <dgm:prSet presAssocID="{6D7115B2-EF17-4B76-938A-312A39BCBB42}" presName="composite" presStyleCnt="0"/>
      <dgm:spPr/>
    </dgm:pt>
    <dgm:pt modelId="{25B50BAA-E7EA-4677-90A5-BCEB69EBDCA6}" type="pres">
      <dgm:prSet presAssocID="{6D7115B2-EF17-4B76-938A-312A39BCBB42}" presName="parTx" presStyleLbl="alignNode1" presStyleIdx="0" presStyleCnt="3" custScaleX="103929" custScaleY="95120" custLinFactNeighborX="-1867">
        <dgm:presLayoutVars>
          <dgm:chMax val="0"/>
          <dgm:chPref val="0"/>
          <dgm:bulletEnabled val="1"/>
        </dgm:presLayoutVars>
      </dgm:prSet>
      <dgm:spPr/>
    </dgm:pt>
    <dgm:pt modelId="{3C5E1C3C-1E39-4D4E-81EE-EC1F560D5B02}" type="pres">
      <dgm:prSet presAssocID="{6D7115B2-EF17-4B76-938A-312A39BCBB42}" presName="desTx" presStyleLbl="alignAccFollowNode1" presStyleIdx="0" presStyleCnt="3" custScaleX="103469">
        <dgm:presLayoutVars>
          <dgm:bulletEnabled val="1"/>
        </dgm:presLayoutVars>
      </dgm:prSet>
      <dgm:spPr/>
    </dgm:pt>
    <dgm:pt modelId="{2D23C466-6B01-41B1-BF37-3561F7B274C8}" type="pres">
      <dgm:prSet presAssocID="{BE3CC5C7-C88B-427D-A3A3-464017190137}" presName="space" presStyleCnt="0"/>
      <dgm:spPr/>
    </dgm:pt>
    <dgm:pt modelId="{C35F2EA1-EB9F-448B-8AEC-68297E88037A}" type="pres">
      <dgm:prSet presAssocID="{848F4001-90D1-4B33-9561-3C5346B583C7}" presName="composite" presStyleCnt="0"/>
      <dgm:spPr/>
    </dgm:pt>
    <dgm:pt modelId="{B45E2DFA-28E7-46AB-9146-F5C0ADBA1AE7}" type="pres">
      <dgm:prSet presAssocID="{848F4001-90D1-4B33-9561-3C5346B583C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44405A4C-4820-43BE-8245-9BFC3FCEC250}" type="pres">
      <dgm:prSet presAssocID="{848F4001-90D1-4B33-9561-3C5346B583C7}" presName="desTx" presStyleLbl="alignAccFollowNode1" presStyleIdx="1" presStyleCnt="3">
        <dgm:presLayoutVars>
          <dgm:bulletEnabled val="1"/>
        </dgm:presLayoutVars>
      </dgm:prSet>
      <dgm:spPr/>
    </dgm:pt>
    <dgm:pt modelId="{1A5B9916-1485-45E4-97A8-6107409756C3}" type="pres">
      <dgm:prSet presAssocID="{ECDF2242-71CF-4D1C-81B9-2199C40C425B}" presName="space" presStyleCnt="0"/>
      <dgm:spPr/>
    </dgm:pt>
    <dgm:pt modelId="{58B5F4B0-941B-4736-8238-1243E326BE30}" type="pres">
      <dgm:prSet presAssocID="{CE9DD639-B515-413E-A468-DA1D37FA0C3B}" presName="composite" presStyleCnt="0"/>
      <dgm:spPr/>
    </dgm:pt>
    <dgm:pt modelId="{ED8A2D7E-AACC-4500-8C98-3E3628282A7A}" type="pres">
      <dgm:prSet presAssocID="{CE9DD639-B515-413E-A468-DA1D37FA0C3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4D9422B7-3319-44DA-AFDA-2A97EE4BF4BA}" type="pres">
      <dgm:prSet presAssocID="{CE9DD639-B515-413E-A468-DA1D37FA0C3B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38FC0406-5A05-46D6-95EC-D1633C388B54}" srcId="{6D7115B2-EF17-4B76-938A-312A39BCBB42}" destId="{07A0BDE7-3BAC-48BD-8938-B154D575321B}" srcOrd="2" destOrd="0" parTransId="{1F227C03-DFE1-4FA7-9A9E-995668F1D936}" sibTransId="{5031C28E-E5A2-48FC-B187-3C4BAF00D5CE}"/>
    <dgm:cxn modelId="{F0144206-D3FD-4996-A727-439951E8F2B8}" type="presOf" srcId="{6D7115B2-EF17-4B76-938A-312A39BCBB42}" destId="{25B50BAA-E7EA-4677-90A5-BCEB69EBDCA6}" srcOrd="0" destOrd="0" presId="urn:microsoft.com/office/officeart/2005/8/layout/hList1"/>
    <dgm:cxn modelId="{4A58B209-B523-4F44-97BE-155887E8C3C4}" srcId="{848F4001-90D1-4B33-9561-3C5346B583C7}" destId="{C784E528-CC34-4ECA-BE19-744ABC00D2C5}" srcOrd="1" destOrd="0" parTransId="{78AFF500-3C1B-48F1-B133-F77658E638E8}" sibTransId="{C8F0D03D-578F-419D-87E6-565EAC62B5E1}"/>
    <dgm:cxn modelId="{F78E0B39-5457-4658-9292-7E3F9656DF12}" type="presOf" srcId="{848F4001-90D1-4B33-9561-3C5346B583C7}" destId="{B45E2DFA-28E7-46AB-9146-F5C0ADBA1AE7}" srcOrd="0" destOrd="0" presId="urn:microsoft.com/office/officeart/2005/8/layout/hList1"/>
    <dgm:cxn modelId="{4347AF3E-EF4E-4387-82E2-B8C698BE63C3}" type="presOf" srcId="{CE9DD639-B515-413E-A468-DA1D37FA0C3B}" destId="{ED8A2D7E-AACC-4500-8C98-3E3628282A7A}" srcOrd="0" destOrd="0" presId="urn:microsoft.com/office/officeart/2005/8/layout/hList1"/>
    <dgm:cxn modelId="{B8ECBF67-77AB-43A9-881C-C3DBF14D2905}" type="presOf" srcId="{C784E528-CC34-4ECA-BE19-744ABC00D2C5}" destId="{44405A4C-4820-43BE-8245-9BFC3FCEC250}" srcOrd="0" destOrd="1" presId="urn:microsoft.com/office/officeart/2005/8/layout/hList1"/>
    <dgm:cxn modelId="{6064834C-0ADF-40E0-81A0-6E1BC6E58167}" srcId="{6D7115B2-EF17-4B76-938A-312A39BCBB42}" destId="{783B9E42-A8EA-4C7B-B900-2F101D74AAA6}" srcOrd="1" destOrd="0" parTransId="{3E65A946-6245-4E56-BBF6-EE8607B96523}" sibTransId="{B6F7D9E9-FD40-4F80-A665-3CA451672F82}"/>
    <dgm:cxn modelId="{6E33C170-4F88-4C17-A09A-9971436DD8F0}" type="presOf" srcId="{1ADF9BEE-1B54-4A9C-BA19-1A85B914FBA5}" destId="{4D9422B7-3319-44DA-AFDA-2A97EE4BF4BA}" srcOrd="0" destOrd="0" presId="urn:microsoft.com/office/officeart/2005/8/layout/hList1"/>
    <dgm:cxn modelId="{58902155-B823-42B5-9C39-22374F22291E}" srcId="{CE9DD639-B515-413E-A468-DA1D37FA0C3B}" destId="{1ADF9BEE-1B54-4A9C-BA19-1A85B914FBA5}" srcOrd="0" destOrd="0" parTransId="{F1655CAC-C58C-4BB9-9A89-D01030DC117A}" sibTransId="{42120A6D-4EDB-44F6-BACD-90C9F9829555}"/>
    <dgm:cxn modelId="{90FC4758-D2B6-4B67-9898-D4DA440CFC44}" type="presOf" srcId="{783B9E42-A8EA-4C7B-B900-2F101D74AAA6}" destId="{3C5E1C3C-1E39-4D4E-81EE-EC1F560D5B02}" srcOrd="0" destOrd="1" presId="urn:microsoft.com/office/officeart/2005/8/layout/hList1"/>
    <dgm:cxn modelId="{12C61BB6-28B7-47AB-95E1-A7D74183B97B}" type="presOf" srcId="{9E65C401-F55A-4593-9602-DF32A9AFAF83}" destId="{44405A4C-4820-43BE-8245-9BFC3FCEC250}" srcOrd="0" destOrd="0" presId="urn:microsoft.com/office/officeart/2005/8/layout/hList1"/>
    <dgm:cxn modelId="{B06CB1C7-304D-43F9-A1BD-C8DF6F1524E7}" srcId="{C79D5181-27E1-426B-BDAA-39CA9DA35372}" destId="{6D7115B2-EF17-4B76-938A-312A39BCBB42}" srcOrd="0" destOrd="0" parTransId="{B0BDE8D8-7BB9-4566-B946-D985ED402981}" sibTransId="{BE3CC5C7-C88B-427D-A3A3-464017190137}"/>
    <dgm:cxn modelId="{F676CFD2-7362-42E2-8DB6-D07D05BE8260}" type="presOf" srcId="{C79D5181-27E1-426B-BDAA-39CA9DA35372}" destId="{692385DD-24DB-456D-B45B-CC81EC71308A}" srcOrd="0" destOrd="0" presId="urn:microsoft.com/office/officeart/2005/8/layout/hList1"/>
    <dgm:cxn modelId="{80DE82D5-377B-4900-B4C3-C2CFB2EF5173}" type="presOf" srcId="{04DAE62C-5322-486D-A0FD-BBEA3F2A2361}" destId="{3C5E1C3C-1E39-4D4E-81EE-EC1F560D5B02}" srcOrd="0" destOrd="0" presId="urn:microsoft.com/office/officeart/2005/8/layout/hList1"/>
    <dgm:cxn modelId="{2249B5E1-701D-4E2B-89B7-EFA2DCBF6716}" srcId="{C79D5181-27E1-426B-BDAA-39CA9DA35372}" destId="{848F4001-90D1-4B33-9561-3C5346B583C7}" srcOrd="1" destOrd="0" parTransId="{9C261D52-0BD5-425E-A3BE-F09D51D4DFAB}" sibTransId="{ECDF2242-71CF-4D1C-81B9-2199C40C425B}"/>
    <dgm:cxn modelId="{000017E6-66CE-4D1F-B6DC-82141DD44148}" srcId="{848F4001-90D1-4B33-9561-3C5346B583C7}" destId="{9E65C401-F55A-4593-9602-DF32A9AFAF83}" srcOrd="0" destOrd="0" parTransId="{F4989394-8C1A-44BB-88FD-CFCE655371EC}" sibTransId="{C2E406EF-7662-409A-9211-04E25F8871FF}"/>
    <dgm:cxn modelId="{0E27C1F3-7AAC-4BA2-BB72-6A67D5D3A0ED}" srcId="{6D7115B2-EF17-4B76-938A-312A39BCBB42}" destId="{04DAE62C-5322-486D-A0FD-BBEA3F2A2361}" srcOrd="0" destOrd="0" parTransId="{DF002F33-5E4D-468A-A99A-5218FE26564F}" sibTransId="{A10C8315-BEDE-4CAC-BA05-5D795B47B9D4}"/>
    <dgm:cxn modelId="{10B778F7-3080-4CD8-AAB1-A31D6D501055}" type="presOf" srcId="{07A0BDE7-3BAC-48BD-8938-B154D575321B}" destId="{3C5E1C3C-1E39-4D4E-81EE-EC1F560D5B02}" srcOrd="0" destOrd="2" presId="urn:microsoft.com/office/officeart/2005/8/layout/hList1"/>
    <dgm:cxn modelId="{4EF47DFF-CC1A-43AD-8CB1-83793F79C744}" srcId="{C79D5181-27E1-426B-BDAA-39CA9DA35372}" destId="{CE9DD639-B515-413E-A468-DA1D37FA0C3B}" srcOrd="2" destOrd="0" parTransId="{EBC68DCC-737A-4F1A-90A8-65BBA8569A34}" sibTransId="{CE1A80F9-82EE-4365-BBEF-0D763CBFDB24}"/>
    <dgm:cxn modelId="{DDF5F7C0-D67E-4101-BC32-C9E92DBC55D2}" type="presParOf" srcId="{692385DD-24DB-456D-B45B-CC81EC71308A}" destId="{15D1021D-0E82-48B4-A4D0-EC2E7AF00036}" srcOrd="0" destOrd="0" presId="urn:microsoft.com/office/officeart/2005/8/layout/hList1"/>
    <dgm:cxn modelId="{48976A1F-F84D-43BC-BB93-3072A0F46518}" type="presParOf" srcId="{15D1021D-0E82-48B4-A4D0-EC2E7AF00036}" destId="{25B50BAA-E7EA-4677-90A5-BCEB69EBDCA6}" srcOrd="0" destOrd="0" presId="urn:microsoft.com/office/officeart/2005/8/layout/hList1"/>
    <dgm:cxn modelId="{EDD7E388-B662-4B0B-A39D-D777E012E20B}" type="presParOf" srcId="{15D1021D-0E82-48B4-A4D0-EC2E7AF00036}" destId="{3C5E1C3C-1E39-4D4E-81EE-EC1F560D5B02}" srcOrd="1" destOrd="0" presId="urn:microsoft.com/office/officeart/2005/8/layout/hList1"/>
    <dgm:cxn modelId="{27A90AB7-9B21-47DD-A86D-025617EFA069}" type="presParOf" srcId="{692385DD-24DB-456D-B45B-CC81EC71308A}" destId="{2D23C466-6B01-41B1-BF37-3561F7B274C8}" srcOrd="1" destOrd="0" presId="urn:microsoft.com/office/officeart/2005/8/layout/hList1"/>
    <dgm:cxn modelId="{9E4F3CA8-33D2-4DE6-84EC-F10E6F48AD89}" type="presParOf" srcId="{692385DD-24DB-456D-B45B-CC81EC71308A}" destId="{C35F2EA1-EB9F-448B-8AEC-68297E88037A}" srcOrd="2" destOrd="0" presId="urn:microsoft.com/office/officeart/2005/8/layout/hList1"/>
    <dgm:cxn modelId="{89501175-5E0E-4B5F-95E9-E5BAAFA9FCC4}" type="presParOf" srcId="{C35F2EA1-EB9F-448B-8AEC-68297E88037A}" destId="{B45E2DFA-28E7-46AB-9146-F5C0ADBA1AE7}" srcOrd="0" destOrd="0" presId="urn:microsoft.com/office/officeart/2005/8/layout/hList1"/>
    <dgm:cxn modelId="{FDD05461-91CC-4D57-8498-5E353F770A79}" type="presParOf" srcId="{C35F2EA1-EB9F-448B-8AEC-68297E88037A}" destId="{44405A4C-4820-43BE-8245-9BFC3FCEC250}" srcOrd="1" destOrd="0" presId="urn:microsoft.com/office/officeart/2005/8/layout/hList1"/>
    <dgm:cxn modelId="{C712908E-BD66-4D6B-A65A-3A441698AAEE}" type="presParOf" srcId="{692385DD-24DB-456D-B45B-CC81EC71308A}" destId="{1A5B9916-1485-45E4-97A8-6107409756C3}" srcOrd="3" destOrd="0" presId="urn:microsoft.com/office/officeart/2005/8/layout/hList1"/>
    <dgm:cxn modelId="{7391E8A6-F032-4DB2-AA07-1CAB6117019C}" type="presParOf" srcId="{692385DD-24DB-456D-B45B-CC81EC71308A}" destId="{58B5F4B0-941B-4736-8238-1243E326BE30}" srcOrd="4" destOrd="0" presId="urn:microsoft.com/office/officeart/2005/8/layout/hList1"/>
    <dgm:cxn modelId="{9C77FDDB-14C7-4951-A9C0-F8F41A50B040}" type="presParOf" srcId="{58B5F4B0-941B-4736-8238-1243E326BE30}" destId="{ED8A2D7E-AACC-4500-8C98-3E3628282A7A}" srcOrd="0" destOrd="0" presId="urn:microsoft.com/office/officeart/2005/8/layout/hList1"/>
    <dgm:cxn modelId="{0D70F43D-D894-40A7-94EE-4B915101E47A}" type="presParOf" srcId="{58B5F4B0-941B-4736-8238-1243E326BE30}" destId="{4D9422B7-3319-44DA-AFDA-2A97EE4BF4B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5F72396-C866-4468-BC09-9B160C5E3B09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FE2E9DE-040E-4FDA-B195-328452EDAC75}">
      <dgm:prSet/>
      <dgm:spPr/>
      <dgm:t>
        <a:bodyPr/>
        <a:lstStyle/>
        <a:p>
          <a:r>
            <a:rPr lang="en-US"/>
            <a:t>Highest number of points</a:t>
          </a:r>
        </a:p>
      </dgm:t>
    </dgm:pt>
    <dgm:pt modelId="{24A1416A-93E5-42F5-A76E-BA171AF4C850}" type="parTrans" cxnId="{75E9E250-B965-45EC-BECD-187556BD074E}">
      <dgm:prSet/>
      <dgm:spPr/>
      <dgm:t>
        <a:bodyPr/>
        <a:lstStyle/>
        <a:p>
          <a:endParaRPr lang="en-US"/>
        </a:p>
      </dgm:t>
    </dgm:pt>
    <dgm:pt modelId="{A1373457-3DA5-4741-9F91-24DA0558C5EC}" type="sibTrans" cxnId="{75E9E250-B965-45EC-BECD-187556BD074E}">
      <dgm:prSet/>
      <dgm:spPr/>
      <dgm:t>
        <a:bodyPr/>
        <a:lstStyle/>
        <a:p>
          <a:endParaRPr lang="en-US"/>
        </a:p>
      </dgm:t>
    </dgm:pt>
    <dgm:pt modelId="{B7E33F49-FCB8-4FAE-AAFC-9F432CB6AB29}">
      <dgm:prSet/>
      <dgm:spPr/>
      <dgm:t>
        <a:bodyPr/>
        <a:lstStyle/>
        <a:p>
          <a:r>
            <a:rPr lang="en-US"/>
            <a:t>Meet Water Quality Standards</a:t>
          </a:r>
        </a:p>
      </dgm:t>
    </dgm:pt>
    <dgm:pt modelId="{73C1B76A-7112-4448-B4EA-2BA434F3C824}" type="parTrans" cxnId="{CE3A3171-4134-4B95-8FC2-A505589012A5}">
      <dgm:prSet/>
      <dgm:spPr/>
      <dgm:t>
        <a:bodyPr/>
        <a:lstStyle/>
        <a:p>
          <a:endParaRPr lang="en-US"/>
        </a:p>
      </dgm:t>
    </dgm:pt>
    <dgm:pt modelId="{C6CF7AB6-4E7E-488E-9F1B-B0E85F92B414}" type="sibTrans" cxnId="{CE3A3171-4134-4B95-8FC2-A505589012A5}">
      <dgm:prSet/>
      <dgm:spPr/>
      <dgm:t>
        <a:bodyPr/>
        <a:lstStyle/>
        <a:p>
          <a:endParaRPr lang="en-US"/>
        </a:p>
      </dgm:t>
    </dgm:pt>
    <dgm:pt modelId="{65CF9EE7-E79E-4862-A0A5-43A9AA39ACC8}">
      <dgm:prSet/>
      <dgm:spPr/>
      <dgm:t>
        <a:bodyPr/>
        <a:lstStyle/>
        <a:p>
          <a:r>
            <a:rPr lang="en-US"/>
            <a:t>CSO and Phosphorus Removal</a:t>
          </a:r>
        </a:p>
      </dgm:t>
    </dgm:pt>
    <dgm:pt modelId="{8E5C580F-4D2D-4E66-8F25-6A9FCD271ABF}" type="parTrans" cxnId="{5F21CA3C-9CA7-4A1B-8A20-6E2B8EAAAE92}">
      <dgm:prSet/>
      <dgm:spPr/>
      <dgm:t>
        <a:bodyPr/>
        <a:lstStyle/>
        <a:p>
          <a:endParaRPr lang="en-US"/>
        </a:p>
      </dgm:t>
    </dgm:pt>
    <dgm:pt modelId="{D1338E50-C20E-4620-B3E9-BDAE479582B2}" type="sibTrans" cxnId="{5F21CA3C-9CA7-4A1B-8A20-6E2B8EAAAE92}">
      <dgm:prSet/>
      <dgm:spPr/>
      <dgm:t>
        <a:bodyPr/>
        <a:lstStyle/>
        <a:p>
          <a:endParaRPr lang="en-US"/>
        </a:p>
      </dgm:t>
    </dgm:pt>
    <dgm:pt modelId="{D15AC2D8-CB99-45AE-AF11-09355443F4A6}">
      <dgm:prSet/>
      <dgm:spPr/>
      <dgm:t>
        <a:bodyPr/>
        <a:lstStyle/>
        <a:p>
          <a:r>
            <a:rPr lang="en-US"/>
            <a:t>Meet LIS Goal for Nitrogen Removal</a:t>
          </a:r>
        </a:p>
      </dgm:t>
    </dgm:pt>
    <dgm:pt modelId="{30FAAD07-35F1-442E-B8D5-E68B4CAAD237}" type="parTrans" cxnId="{B3903D4A-D382-4CFF-B106-ED348F01DDF1}">
      <dgm:prSet/>
      <dgm:spPr/>
      <dgm:t>
        <a:bodyPr/>
        <a:lstStyle/>
        <a:p>
          <a:endParaRPr lang="en-US"/>
        </a:p>
      </dgm:t>
    </dgm:pt>
    <dgm:pt modelId="{F4207B34-A51E-450E-825F-F239DDD64FCE}" type="sibTrans" cxnId="{B3903D4A-D382-4CFF-B106-ED348F01DDF1}">
      <dgm:prSet/>
      <dgm:spPr/>
      <dgm:t>
        <a:bodyPr/>
        <a:lstStyle/>
        <a:p>
          <a:endParaRPr lang="en-US"/>
        </a:p>
      </dgm:t>
    </dgm:pt>
    <dgm:pt modelId="{CC359E36-E2BF-48BD-B59E-843121F33BF9}">
      <dgm:prSet/>
      <dgm:spPr/>
      <dgm:t>
        <a:bodyPr/>
        <a:lstStyle/>
        <a:p>
          <a:r>
            <a:rPr lang="en-US"/>
            <a:t>Population served</a:t>
          </a:r>
        </a:p>
      </dgm:t>
    </dgm:pt>
    <dgm:pt modelId="{2D747783-176F-4EAD-9996-3AEED23DA6BA}" type="parTrans" cxnId="{AE092F34-6B89-4052-A167-1862753EE39D}">
      <dgm:prSet/>
      <dgm:spPr/>
      <dgm:t>
        <a:bodyPr/>
        <a:lstStyle/>
        <a:p>
          <a:endParaRPr lang="en-US"/>
        </a:p>
      </dgm:t>
    </dgm:pt>
    <dgm:pt modelId="{3200F2D8-0165-4160-BEBE-D1C036757364}" type="sibTrans" cxnId="{AE092F34-6B89-4052-A167-1862753EE39D}">
      <dgm:prSet/>
      <dgm:spPr/>
      <dgm:t>
        <a:bodyPr/>
        <a:lstStyle/>
        <a:p>
          <a:endParaRPr lang="en-US"/>
        </a:p>
      </dgm:t>
    </dgm:pt>
    <dgm:pt modelId="{00D5160D-E827-4B2F-9BDF-C0F9650D070B}">
      <dgm:prSet/>
      <dgm:spPr/>
      <dgm:t>
        <a:bodyPr/>
        <a:lstStyle/>
        <a:p>
          <a:r>
            <a:rPr lang="en-US"/>
            <a:t>Lower number of points</a:t>
          </a:r>
        </a:p>
      </dgm:t>
    </dgm:pt>
    <dgm:pt modelId="{F1F51368-A0FD-43BD-BD7B-446CB269B083}" type="parTrans" cxnId="{A5654F6E-5012-46A4-9BF2-3D2A3B3DD8E1}">
      <dgm:prSet/>
      <dgm:spPr/>
      <dgm:t>
        <a:bodyPr/>
        <a:lstStyle/>
        <a:p>
          <a:endParaRPr lang="en-US"/>
        </a:p>
      </dgm:t>
    </dgm:pt>
    <dgm:pt modelId="{450440CA-E5B6-4374-951F-086DBEC32548}" type="sibTrans" cxnId="{A5654F6E-5012-46A4-9BF2-3D2A3B3DD8E1}">
      <dgm:prSet/>
      <dgm:spPr/>
      <dgm:t>
        <a:bodyPr/>
        <a:lstStyle/>
        <a:p>
          <a:endParaRPr lang="en-US"/>
        </a:p>
      </dgm:t>
    </dgm:pt>
    <dgm:pt modelId="{C38B90F2-9E25-4996-8C81-CE4322ABF423}">
      <dgm:prSet/>
      <dgm:spPr/>
      <dgm:t>
        <a:bodyPr/>
        <a:lstStyle/>
        <a:p>
          <a:r>
            <a:rPr lang="en-US"/>
            <a:t>Failing</a:t>
          </a:r>
          <a:r>
            <a:rPr lang="en-US" b="1"/>
            <a:t> </a:t>
          </a:r>
          <a:r>
            <a:rPr lang="en-US" b="0"/>
            <a:t>septic</a:t>
          </a:r>
          <a:r>
            <a:rPr lang="en-US" b="1"/>
            <a:t> </a:t>
          </a:r>
          <a:r>
            <a:rPr lang="en-US"/>
            <a:t>systems</a:t>
          </a:r>
        </a:p>
      </dgm:t>
    </dgm:pt>
    <dgm:pt modelId="{28C6AB71-AA2C-4FF2-A1DE-CE798B19A7A9}" type="parTrans" cxnId="{33720B75-E85C-4DE8-A89C-9FECF52D85AF}">
      <dgm:prSet/>
      <dgm:spPr/>
      <dgm:t>
        <a:bodyPr/>
        <a:lstStyle/>
        <a:p>
          <a:endParaRPr lang="en-US"/>
        </a:p>
      </dgm:t>
    </dgm:pt>
    <dgm:pt modelId="{56877B55-7DFF-4A29-9F0C-D27BB7F6D11F}" type="sibTrans" cxnId="{33720B75-E85C-4DE8-A89C-9FECF52D85AF}">
      <dgm:prSet/>
      <dgm:spPr/>
      <dgm:t>
        <a:bodyPr/>
        <a:lstStyle/>
        <a:p>
          <a:endParaRPr lang="en-US"/>
        </a:p>
      </dgm:t>
    </dgm:pt>
    <dgm:pt modelId="{42D27616-7DAF-4E6F-B8C1-7D2A0CAFD359}">
      <dgm:prSet/>
      <dgm:spPr/>
      <dgm:t>
        <a:bodyPr/>
        <a:lstStyle/>
        <a:p>
          <a:pPr rtl="0"/>
          <a:r>
            <a:rPr lang="en-US" dirty="0"/>
            <a:t>Sewage</a:t>
          </a:r>
          <a:r>
            <a:rPr lang="en-US" b="1" dirty="0"/>
            <a:t> </a:t>
          </a:r>
          <a:r>
            <a:rPr lang="en-US" b="0" dirty="0"/>
            <a:t>backups into</a:t>
          </a:r>
          <a:r>
            <a:rPr lang="en-US" b="1" dirty="0"/>
            <a:t> </a:t>
          </a:r>
          <a:r>
            <a:rPr lang="en-US" dirty="0"/>
            <a:t>houses</a:t>
          </a:r>
          <a:endParaRPr lang="en-US" b="1" dirty="0"/>
        </a:p>
      </dgm:t>
    </dgm:pt>
    <dgm:pt modelId="{A740AFEF-A0DD-4E73-A223-81684F1E6785}" type="parTrans" cxnId="{F093FE2C-AE33-4A8D-82AA-4791FF472E57}">
      <dgm:prSet/>
      <dgm:spPr/>
      <dgm:t>
        <a:bodyPr/>
        <a:lstStyle/>
        <a:p>
          <a:endParaRPr lang="en-US"/>
        </a:p>
      </dgm:t>
    </dgm:pt>
    <dgm:pt modelId="{D71A2AD8-56BC-48E2-85D0-1F8CD36F6297}" type="sibTrans" cxnId="{F093FE2C-AE33-4A8D-82AA-4791FF472E57}">
      <dgm:prSet/>
      <dgm:spPr/>
      <dgm:t>
        <a:bodyPr/>
        <a:lstStyle/>
        <a:p>
          <a:endParaRPr lang="en-US"/>
        </a:p>
      </dgm:t>
    </dgm:pt>
    <dgm:pt modelId="{422315D0-E5CE-41B1-8F1A-C48D9CEB8503}">
      <dgm:prSet/>
      <dgm:spPr/>
      <dgm:t>
        <a:bodyPr/>
        <a:lstStyle/>
        <a:p>
          <a:pPr rtl="0"/>
          <a:r>
            <a:rPr lang="en-US" dirty="0"/>
            <a:t>Eutrophication of watercourses</a:t>
          </a:r>
          <a:endParaRPr lang="en-US" b="1" dirty="0"/>
        </a:p>
      </dgm:t>
    </dgm:pt>
    <dgm:pt modelId="{E1EF6070-7A17-416A-AC04-32A9F08C9A03}" type="parTrans" cxnId="{886F74FC-0443-4EFF-9B53-914676930AED}">
      <dgm:prSet/>
      <dgm:spPr/>
    </dgm:pt>
    <dgm:pt modelId="{74596AEE-D0CE-436C-801A-2366227B86F5}" type="sibTrans" cxnId="{886F74FC-0443-4EFF-9B53-914676930AED}">
      <dgm:prSet/>
      <dgm:spPr/>
    </dgm:pt>
    <dgm:pt modelId="{F70284D9-F613-4FFA-B840-3691EF8DD2D8}" type="pres">
      <dgm:prSet presAssocID="{F5F72396-C866-4468-BC09-9B160C5E3B09}" presName="linear" presStyleCnt="0">
        <dgm:presLayoutVars>
          <dgm:dir/>
          <dgm:animLvl val="lvl"/>
          <dgm:resizeHandles val="exact"/>
        </dgm:presLayoutVars>
      </dgm:prSet>
      <dgm:spPr/>
    </dgm:pt>
    <dgm:pt modelId="{9D4AE826-EE77-41F0-B669-A1BD1C9C458F}" type="pres">
      <dgm:prSet presAssocID="{0FE2E9DE-040E-4FDA-B195-328452EDAC75}" presName="parentLin" presStyleCnt="0"/>
      <dgm:spPr/>
    </dgm:pt>
    <dgm:pt modelId="{8F76B0C6-CB1D-467A-B706-D7BC12B2FA0E}" type="pres">
      <dgm:prSet presAssocID="{0FE2E9DE-040E-4FDA-B195-328452EDAC75}" presName="parentLeftMargin" presStyleLbl="node1" presStyleIdx="0" presStyleCnt="2"/>
      <dgm:spPr/>
    </dgm:pt>
    <dgm:pt modelId="{170C63C8-4938-439E-ADB6-5B912F91ED4D}" type="pres">
      <dgm:prSet presAssocID="{0FE2E9DE-040E-4FDA-B195-328452EDAC7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766332C-81D0-4F8B-8118-1F5F078855A2}" type="pres">
      <dgm:prSet presAssocID="{0FE2E9DE-040E-4FDA-B195-328452EDAC75}" presName="negativeSpace" presStyleCnt="0"/>
      <dgm:spPr/>
    </dgm:pt>
    <dgm:pt modelId="{2C41FE8C-A599-4CA0-A0BB-2B52362136CC}" type="pres">
      <dgm:prSet presAssocID="{0FE2E9DE-040E-4FDA-B195-328452EDAC75}" presName="childText" presStyleLbl="conFgAcc1" presStyleIdx="0" presStyleCnt="2">
        <dgm:presLayoutVars>
          <dgm:bulletEnabled val="1"/>
        </dgm:presLayoutVars>
      </dgm:prSet>
      <dgm:spPr/>
    </dgm:pt>
    <dgm:pt modelId="{EE81C6BF-314D-443F-8DE0-533CD747B38E}" type="pres">
      <dgm:prSet presAssocID="{A1373457-3DA5-4741-9F91-24DA0558C5EC}" presName="spaceBetweenRectangles" presStyleCnt="0"/>
      <dgm:spPr/>
    </dgm:pt>
    <dgm:pt modelId="{5675D7AC-97E6-44C0-9376-F4354D5FFD59}" type="pres">
      <dgm:prSet presAssocID="{00D5160D-E827-4B2F-9BDF-C0F9650D070B}" presName="parentLin" presStyleCnt="0"/>
      <dgm:spPr/>
    </dgm:pt>
    <dgm:pt modelId="{B91D0111-97D8-40FE-953A-68E38C6439AC}" type="pres">
      <dgm:prSet presAssocID="{00D5160D-E827-4B2F-9BDF-C0F9650D070B}" presName="parentLeftMargin" presStyleLbl="node1" presStyleIdx="0" presStyleCnt="2"/>
      <dgm:spPr/>
    </dgm:pt>
    <dgm:pt modelId="{0685D05F-7130-4647-A4CC-ACB3AC603A8C}" type="pres">
      <dgm:prSet presAssocID="{00D5160D-E827-4B2F-9BDF-C0F9650D070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6665940-78ED-452E-8DB1-9773E6248E22}" type="pres">
      <dgm:prSet presAssocID="{00D5160D-E827-4B2F-9BDF-C0F9650D070B}" presName="negativeSpace" presStyleCnt="0"/>
      <dgm:spPr/>
    </dgm:pt>
    <dgm:pt modelId="{078B6437-49AD-4286-993D-3B7A2F46042F}" type="pres">
      <dgm:prSet presAssocID="{00D5160D-E827-4B2F-9BDF-C0F9650D070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E2E3706-6DC6-4459-A4EA-BC770BDC1327}" type="presOf" srcId="{42D27616-7DAF-4E6F-B8C1-7D2A0CAFD359}" destId="{078B6437-49AD-4286-993D-3B7A2F46042F}" srcOrd="0" destOrd="1" presId="urn:microsoft.com/office/officeart/2005/8/layout/list1"/>
    <dgm:cxn modelId="{F093FE2C-AE33-4A8D-82AA-4791FF472E57}" srcId="{00D5160D-E827-4B2F-9BDF-C0F9650D070B}" destId="{42D27616-7DAF-4E6F-B8C1-7D2A0CAFD359}" srcOrd="1" destOrd="0" parTransId="{A740AFEF-A0DD-4E73-A223-81684F1E6785}" sibTransId="{D71A2AD8-56BC-48E2-85D0-1F8CD36F6297}"/>
    <dgm:cxn modelId="{AE092F34-6B89-4052-A167-1862753EE39D}" srcId="{0FE2E9DE-040E-4FDA-B195-328452EDAC75}" destId="{CC359E36-E2BF-48BD-B59E-843121F33BF9}" srcOrd="3" destOrd="0" parTransId="{2D747783-176F-4EAD-9996-3AEED23DA6BA}" sibTransId="{3200F2D8-0165-4160-BEBE-D1C036757364}"/>
    <dgm:cxn modelId="{5F21CA3C-9CA7-4A1B-8A20-6E2B8EAAAE92}" srcId="{0FE2E9DE-040E-4FDA-B195-328452EDAC75}" destId="{65CF9EE7-E79E-4862-A0A5-43A9AA39ACC8}" srcOrd="1" destOrd="0" parTransId="{8E5C580F-4D2D-4E66-8F25-6A9FCD271ABF}" sibTransId="{D1338E50-C20E-4620-B3E9-BDAE479582B2}"/>
    <dgm:cxn modelId="{484C993D-7951-4411-8917-A319DDE381B9}" type="presOf" srcId="{B7E33F49-FCB8-4FAE-AAFC-9F432CB6AB29}" destId="{2C41FE8C-A599-4CA0-A0BB-2B52362136CC}" srcOrd="0" destOrd="0" presId="urn:microsoft.com/office/officeart/2005/8/layout/list1"/>
    <dgm:cxn modelId="{B3903D4A-D382-4CFF-B106-ED348F01DDF1}" srcId="{0FE2E9DE-040E-4FDA-B195-328452EDAC75}" destId="{D15AC2D8-CB99-45AE-AF11-09355443F4A6}" srcOrd="2" destOrd="0" parTransId="{30FAAD07-35F1-442E-B8D5-E68B4CAAD237}" sibTransId="{F4207B34-A51E-450E-825F-F239DDD64FCE}"/>
    <dgm:cxn modelId="{33C59B4C-A0E2-48A5-B61F-C980971554F8}" type="presOf" srcId="{CC359E36-E2BF-48BD-B59E-843121F33BF9}" destId="{2C41FE8C-A599-4CA0-A0BB-2B52362136CC}" srcOrd="0" destOrd="3" presId="urn:microsoft.com/office/officeart/2005/8/layout/list1"/>
    <dgm:cxn modelId="{A5654F6E-5012-46A4-9BF2-3D2A3B3DD8E1}" srcId="{F5F72396-C866-4468-BC09-9B160C5E3B09}" destId="{00D5160D-E827-4B2F-9BDF-C0F9650D070B}" srcOrd="1" destOrd="0" parTransId="{F1F51368-A0FD-43BD-BD7B-446CB269B083}" sibTransId="{450440CA-E5B6-4374-951F-086DBEC32548}"/>
    <dgm:cxn modelId="{75E9E250-B965-45EC-BECD-187556BD074E}" srcId="{F5F72396-C866-4468-BC09-9B160C5E3B09}" destId="{0FE2E9DE-040E-4FDA-B195-328452EDAC75}" srcOrd="0" destOrd="0" parTransId="{24A1416A-93E5-42F5-A76E-BA171AF4C850}" sibTransId="{A1373457-3DA5-4741-9F91-24DA0558C5EC}"/>
    <dgm:cxn modelId="{CE3A3171-4134-4B95-8FC2-A505589012A5}" srcId="{0FE2E9DE-040E-4FDA-B195-328452EDAC75}" destId="{B7E33F49-FCB8-4FAE-AAFC-9F432CB6AB29}" srcOrd="0" destOrd="0" parTransId="{73C1B76A-7112-4448-B4EA-2BA434F3C824}" sibTransId="{C6CF7AB6-4E7E-488E-9F1B-B0E85F92B414}"/>
    <dgm:cxn modelId="{33720B75-E85C-4DE8-A89C-9FECF52D85AF}" srcId="{00D5160D-E827-4B2F-9BDF-C0F9650D070B}" destId="{C38B90F2-9E25-4996-8C81-CE4322ABF423}" srcOrd="0" destOrd="0" parTransId="{28C6AB71-AA2C-4FF2-A1DE-CE798B19A7A9}" sibTransId="{56877B55-7DFF-4A29-9F0C-D27BB7F6D11F}"/>
    <dgm:cxn modelId="{AED9548C-BE8F-4E7F-B456-063CF7C2F792}" type="presOf" srcId="{C38B90F2-9E25-4996-8C81-CE4322ABF423}" destId="{078B6437-49AD-4286-993D-3B7A2F46042F}" srcOrd="0" destOrd="0" presId="urn:microsoft.com/office/officeart/2005/8/layout/list1"/>
    <dgm:cxn modelId="{F4AF6AAD-4D4D-421B-B3A7-04EDB9AF09F7}" type="presOf" srcId="{F5F72396-C866-4468-BC09-9B160C5E3B09}" destId="{F70284D9-F613-4FFA-B840-3691EF8DD2D8}" srcOrd="0" destOrd="0" presId="urn:microsoft.com/office/officeart/2005/8/layout/list1"/>
    <dgm:cxn modelId="{940D6FAE-C24C-4D85-ACDA-506DE4998093}" type="presOf" srcId="{00D5160D-E827-4B2F-9BDF-C0F9650D070B}" destId="{0685D05F-7130-4647-A4CC-ACB3AC603A8C}" srcOrd="1" destOrd="0" presId="urn:microsoft.com/office/officeart/2005/8/layout/list1"/>
    <dgm:cxn modelId="{E1FBE3B7-A5A9-4F4A-B162-B95BB79BB9DE}" type="presOf" srcId="{65CF9EE7-E79E-4862-A0A5-43A9AA39ACC8}" destId="{2C41FE8C-A599-4CA0-A0BB-2B52362136CC}" srcOrd="0" destOrd="1" presId="urn:microsoft.com/office/officeart/2005/8/layout/list1"/>
    <dgm:cxn modelId="{58A1D1D9-F828-483A-8473-328683825AD5}" type="presOf" srcId="{0FE2E9DE-040E-4FDA-B195-328452EDAC75}" destId="{170C63C8-4938-439E-ADB6-5B912F91ED4D}" srcOrd="1" destOrd="0" presId="urn:microsoft.com/office/officeart/2005/8/layout/list1"/>
    <dgm:cxn modelId="{A2642DE3-452F-4A53-9F83-CC12DB09EBF1}" type="presOf" srcId="{00D5160D-E827-4B2F-9BDF-C0F9650D070B}" destId="{B91D0111-97D8-40FE-953A-68E38C6439AC}" srcOrd="0" destOrd="0" presId="urn:microsoft.com/office/officeart/2005/8/layout/list1"/>
    <dgm:cxn modelId="{F21621EA-3C75-4313-9F34-6247D19A76D0}" type="presOf" srcId="{0FE2E9DE-040E-4FDA-B195-328452EDAC75}" destId="{8F76B0C6-CB1D-467A-B706-D7BC12B2FA0E}" srcOrd="0" destOrd="0" presId="urn:microsoft.com/office/officeart/2005/8/layout/list1"/>
    <dgm:cxn modelId="{BC41F1ED-017E-4F8A-94E8-B68A02047B59}" type="presOf" srcId="{D15AC2D8-CB99-45AE-AF11-09355443F4A6}" destId="{2C41FE8C-A599-4CA0-A0BB-2B52362136CC}" srcOrd="0" destOrd="2" presId="urn:microsoft.com/office/officeart/2005/8/layout/list1"/>
    <dgm:cxn modelId="{C9AB59F0-5A3B-43ED-BC87-558492F71EED}" type="presOf" srcId="{422315D0-E5CE-41B1-8F1A-C48D9CEB8503}" destId="{078B6437-49AD-4286-993D-3B7A2F46042F}" srcOrd="0" destOrd="2" presId="urn:microsoft.com/office/officeart/2005/8/layout/list1"/>
    <dgm:cxn modelId="{886F74FC-0443-4EFF-9B53-914676930AED}" srcId="{00D5160D-E827-4B2F-9BDF-C0F9650D070B}" destId="{422315D0-E5CE-41B1-8F1A-C48D9CEB8503}" srcOrd="2" destOrd="0" parTransId="{E1EF6070-7A17-416A-AC04-32A9F08C9A03}" sibTransId="{74596AEE-D0CE-436C-801A-2366227B86F5}"/>
    <dgm:cxn modelId="{FF05C720-AB19-4822-A3A0-3975F9864422}" type="presParOf" srcId="{F70284D9-F613-4FFA-B840-3691EF8DD2D8}" destId="{9D4AE826-EE77-41F0-B669-A1BD1C9C458F}" srcOrd="0" destOrd="0" presId="urn:microsoft.com/office/officeart/2005/8/layout/list1"/>
    <dgm:cxn modelId="{09D5489C-DDC1-4537-BD0B-B5D9DB8DAA5A}" type="presParOf" srcId="{9D4AE826-EE77-41F0-B669-A1BD1C9C458F}" destId="{8F76B0C6-CB1D-467A-B706-D7BC12B2FA0E}" srcOrd="0" destOrd="0" presId="urn:microsoft.com/office/officeart/2005/8/layout/list1"/>
    <dgm:cxn modelId="{677C7082-C3D3-414F-8BDD-C5E0F8DC4BDD}" type="presParOf" srcId="{9D4AE826-EE77-41F0-B669-A1BD1C9C458F}" destId="{170C63C8-4938-439E-ADB6-5B912F91ED4D}" srcOrd="1" destOrd="0" presId="urn:microsoft.com/office/officeart/2005/8/layout/list1"/>
    <dgm:cxn modelId="{FBAD1DA9-7A7E-4DF8-BB87-3557B410FD27}" type="presParOf" srcId="{F70284D9-F613-4FFA-B840-3691EF8DD2D8}" destId="{1766332C-81D0-4F8B-8118-1F5F078855A2}" srcOrd="1" destOrd="0" presId="urn:microsoft.com/office/officeart/2005/8/layout/list1"/>
    <dgm:cxn modelId="{797DDE11-BCBF-4ECE-8441-95DB80197912}" type="presParOf" srcId="{F70284D9-F613-4FFA-B840-3691EF8DD2D8}" destId="{2C41FE8C-A599-4CA0-A0BB-2B52362136CC}" srcOrd="2" destOrd="0" presId="urn:microsoft.com/office/officeart/2005/8/layout/list1"/>
    <dgm:cxn modelId="{6976DDB4-067C-437B-B853-922F6F9A1D7C}" type="presParOf" srcId="{F70284D9-F613-4FFA-B840-3691EF8DD2D8}" destId="{EE81C6BF-314D-443F-8DE0-533CD747B38E}" srcOrd="3" destOrd="0" presId="urn:microsoft.com/office/officeart/2005/8/layout/list1"/>
    <dgm:cxn modelId="{996527C9-B4C5-4098-ACE2-F51328F8173F}" type="presParOf" srcId="{F70284D9-F613-4FFA-B840-3691EF8DD2D8}" destId="{5675D7AC-97E6-44C0-9376-F4354D5FFD59}" srcOrd="4" destOrd="0" presId="urn:microsoft.com/office/officeart/2005/8/layout/list1"/>
    <dgm:cxn modelId="{3DB4FE9D-22AF-425B-8B16-110A00A20485}" type="presParOf" srcId="{5675D7AC-97E6-44C0-9376-F4354D5FFD59}" destId="{B91D0111-97D8-40FE-953A-68E38C6439AC}" srcOrd="0" destOrd="0" presId="urn:microsoft.com/office/officeart/2005/8/layout/list1"/>
    <dgm:cxn modelId="{2B851AAE-F829-45C0-94D8-88DE5C445554}" type="presParOf" srcId="{5675D7AC-97E6-44C0-9376-F4354D5FFD59}" destId="{0685D05F-7130-4647-A4CC-ACB3AC603A8C}" srcOrd="1" destOrd="0" presId="urn:microsoft.com/office/officeart/2005/8/layout/list1"/>
    <dgm:cxn modelId="{396F3771-04C2-444E-9ECC-75D5AA7E1C34}" type="presParOf" srcId="{F70284D9-F613-4FFA-B840-3691EF8DD2D8}" destId="{06665940-78ED-452E-8DB1-9773E6248E22}" srcOrd="5" destOrd="0" presId="urn:microsoft.com/office/officeart/2005/8/layout/list1"/>
    <dgm:cxn modelId="{1A65BFEC-2E3B-4E26-A793-E181AC248362}" type="presParOf" srcId="{F70284D9-F613-4FFA-B840-3691EF8DD2D8}" destId="{078B6437-49AD-4286-993D-3B7A2F46042F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498DF8D-43CD-4719-918C-7ACD44D4C77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D2D3E8EC-A809-4EF1-BAD5-72D395EF394E}">
      <dgm:prSet/>
      <dgm:spPr/>
      <dgm:t>
        <a:bodyPr/>
        <a:lstStyle/>
        <a:p>
          <a:r>
            <a:rPr lang="en-US"/>
            <a:t>First come, first served</a:t>
          </a:r>
        </a:p>
      </dgm:t>
    </dgm:pt>
    <dgm:pt modelId="{2CB32BC5-BE9F-4E47-82BD-81C394785AA4}" type="parTrans" cxnId="{AC066A7F-304E-45B9-A549-8F87A3F24169}">
      <dgm:prSet/>
      <dgm:spPr/>
      <dgm:t>
        <a:bodyPr/>
        <a:lstStyle/>
        <a:p>
          <a:endParaRPr lang="en-US"/>
        </a:p>
      </dgm:t>
    </dgm:pt>
    <dgm:pt modelId="{9A51FF45-6588-4243-A5E9-41DEF525CAFC}" type="sibTrans" cxnId="{AC066A7F-304E-45B9-A549-8F87A3F24169}">
      <dgm:prSet/>
      <dgm:spPr/>
      <dgm:t>
        <a:bodyPr/>
        <a:lstStyle/>
        <a:p>
          <a:endParaRPr lang="en-US"/>
        </a:p>
      </dgm:t>
    </dgm:pt>
    <dgm:pt modelId="{4FEF9C3C-6701-448F-B544-70070E4FB715}">
      <dgm:prSet/>
      <dgm:spPr/>
      <dgm:t>
        <a:bodyPr/>
        <a:lstStyle/>
        <a:p>
          <a:r>
            <a:rPr lang="en-US"/>
            <a:t>Funding not based upon priority points</a:t>
          </a:r>
        </a:p>
      </dgm:t>
    </dgm:pt>
    <dgm:pt modelId="{1F004E99-C4FE-4094-9C31-18D31281EFE1}" type="parTrans" cxnId="{5DB5D4B8-A89F-4E61-99B1-6FC719E726A7}">
      <dgm:prSet/>
      <dgm:spPr/>
      <dgm:t>
        <a:bodyPr/>
        <a:lstStyle/>
        <a:p>
          <a:endParaRPr lang="en-US"/>
        </a:p>
      </dgm:t>
    </dgm:pt>
    <dgm:pt modelId="{AEA350E1-63C5-45BD-8784-0BB3126851E1}" type="sibTrans" cxnId="{5DB5D4B8-A89F-4E61-99B1-6FC719E726A7}">
      <dgm:prSet/>
      <dgm:spPr/>
      <dgm:t>
        <a:bodyPr/>
        <a:lstStyle/>
        <a:p>
          <a:endParaRPr lang="en-US"/>
        </a:p>
      </dgm:t>
    </dgm:pt>
    <dgm:pt modelId="{578BAAC9-D193-4BF9-BD68-9388BB453ADC}">
      <dgm:prSet/>
      <dgm:spPr/>
      <dgm:t>
        <a:bodyPr/>
        <a:lstStyle/>
        <a:p>
          <a:r>
            <a:rPr lang="en-US"/>
            <a:t>With few exceptions, available to all towns</a:t>
          </a:r>
        </a:p>
      </dgm:t>
    </dgm:pt>
    <dgm:pt modelId="{8645AA30-1122-4E73-8EDF-0B6CAB96796A}" type="parTrans" cxnId="{FDF588CF-3A39-400D-BA61-8536DFEB2796}">
      <dgm:prSet/>
      <dgm:spPr/>
      <dgm:t>
        <a:bodyPr/>
        <a:lstStyle/>
        <a:p>
          <a:endParaRPr lang="en-US"/>
        </a:p>
      </dgm:t>
    </dgm:pt>
    <dgm:pt modelId="{4DD026C3-02AB-491B-8DA7-204BF920794E}" type="sibTrans" cxnId="{FDF588CF-3A39-400D-BA61-8536DFEB2796}">
      <dgm:prSet/>
      <dgm:spPr/>
      <dgm:t>
        <a:bodyPr/>
        <a:lstStyle/>
        <a:p>
          <a:endParaRPr lang="en-US"/>
        </a:p>
      </dgm:t>
    </dgm:pt>
    <dgm:pt modelId="{85BCD390-572E-4E6A-B51A-821891FC5BE1}">
      <dgm:prSet/>
      <dgm:spPr/>
      <dgm:t>
        <a:bodyPr/>
        <a:lstStyle/>
        <a:p>
          <a:r>
            <a:rPr lang="en-US"/>
            <a:t>Categories change over time (add/delete)</a:t>
          </a:r>
        </a:p>
      </dgm:t>
    </dgm:pt>
    <dgm:pt modelId="{AF08604B-0B9A-4C5E-862D-5EFEE6E82436}" type="parTrans" cxnId="{7DE03E53-3718-455C-92EB-C44FC64F7616}">
      <dgm:prSet/>
      <dgm:spPr/>
      <dgm:t>
        <a:bodyPr/>
        <a:lstStyle/>
        <a:p>
          <a:endParaRPr lang="en-US"/>
        </a:p>
      </dgm:t>
    </dgm:pt>
    <dgm:pt modelId="{B12E3B49-BE27-49F0-AC3D-C973A8D944B3}" type="sibTrans" cxnId="{7DE03E53-3718-455C-92EB-C44FC64F7616}">
      <dgm:prSet/>
      <dgm:spPr/>
      <dgm:t>
        <a:bodyPr/>
        <a:lstStyle/>
        <a:p>
          <a:endParaRPr lang="en-US"/>
        </a:p>
      </dgm:t>
    </dgm:pt>
    <dgm:pt modelId="{A25EF0BF-1916-48F6-9A89-527A48DA91CC}" type="pres">
      <dgm:prSet presAssocID="{6498DF8D-43CD-4719-918C-7ACD44D4C773}" presName="root" presStyleCnt="0">
        <dgm:presLayoutVars>
          <dgm:dir/>
          <dgm:resizeHandles val="exact"/>
        </dgm:presLayoutVars>
      </dgm:prSet>
      <dgm:spPr/>
    </dgm:pt>
    <dgm:pt modelId="{84B8E2E1-36F0-4329-BF64-35F94F47BD61}" type="pres">
      <dgm:prSet presAssocID="{D2D3E8EC-A809-4EF1-BAD5-72D395EF394E}" presName="compNode" presStyleCnt="0"/>
      <dgm:spPr/>
    </dgm:pt>
    <dgm:pt modelId="{0A6AF4A4-74D4-4044-BFBF-3FE0D14D51A6}" type="pres">
      <dgm:prSet presAssocID="{D2D3E8EC-A809-4EF1-BAD5-72D395EF394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AF8C39E3-1AF3-4F3D-8C3B-05FB9D36B807}" type="pres">
      <dgm:prSet presAssocID="{D2D3E8EC-A809-4EF1-BAD5-72D395EF394E}" presName="spaceRect" presStyleCnt="0"/>
      <dgm:spPr/>
    </dgm:pt>
    <dgm:pt modelId="{6769B414-DE1F-4BDE-A1BA-13D436AF36FD}" type="pres">
      <dgm:prSet presAssocID="{D2D3E8EC-A809-4EF1-BAD5-72D395EF394E}" presName="textRect" presStyleLbl="revTx" presStyleIdx="0" presStyleCnt="4">
        <dgm:presLayoutVars>
          <dgm:chMax val="1"/>
          <dgm:chPref val="1"/>
        </dgm:presLayoutVars>
      </dgm:prSet>
      <dgm:spPr/>
    </dgm:pt>
    <dgm:pt modelId="{AD5F59B8-7FF4-463D-A2EB-D1A6E68953C6}" type="pres">
      <dgm:prSet presAssocID="{9A51FF45-6588-4243-A5E9-41DEF525CAFC}" presName="sibTrans" presStyleCnt="0"/>
      <dgm:spPr/>
    </dgm:pt>
    <dgm:pt modelId="{5296C032-5E67-49C5-BAA6-B9E08E9DA430}" type="pres">
      <dgm:prSet presAssocID="{4FEF9C3C-6701-448F-B544-70070E4FB715}" presName="compNode" presStyleCnt="0"/>
      <dgm:spPr/>
    </dgm:pt>
    <dgm:pt modelId="{46144190-3B83-4973-837D-CF8C97659BE9}" type="pres">
      <dgm:prSet presAssocID="{4FEF9C3C-6701-448F-B544-70070E4FB71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51842FAD-3170-415A-A16D-2838FB2F1CCB}" type="pres">
      <dgm:prSet presAssocID="{4FEF9C3C-6701-448F-B544-70070E4FB715}" presName="spaceRect" presStyleCnt="0"/>
      <dgm:spPr/>
    </dgm:pt>
    <dgm:pt modelId="{A9D96F0C-AFBF-43B1-9B88-5C0BB283F7A0}" type="pres">
      <dgm:prSet presAssocID="{4FEF9C3C-6701-448F-B544-70070E4FB715}" presName="textRect" presStyleLbl="revTx" presStyleIdx="1" presStyleCnt="4">
        <dgm:presLayoutVars>
          <dgm:chMax val="1"/>
          <dgm:chPref val="1"/>
        </dgm:presLayoutVars>
      </dgm:prSet>
      <dgm:spPr/>
    </dgm:pt>
    <dgm:pt modelId="{7480CD26-0026-445F-BCC7-3A727433088C}" type="pres">
      <dgm:prSet presAssocID="{AEA350E1-63C5-45BD-8784-0BB3126851E1}" presName="sibTrans" presStyleCnt="0"/>
      <dgm:spPr/>
    </dgm:pt>
    <dgm:pt modelId="{2100E999-FB4D-4C3B-9502-35ED628C6AE4}" type="pres">
      <dgm:prSet presAssocID="{578BAAC9-D193-4BF9-BD68-9388BB453ADC}" presName="compNode" presStyleCnt="0"/>
      <dgm:spPr/>
    </dgm:pt>
    <dgm:pt modelId="{5E6DE76D-A378-430E-88C8-D73FB7B69BFB}" type="pres">
      <dgm:prSet presAssocID="{578BAAC9-D193-4BF9-BD68-9388BB453AD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681E24BD-A37D-48F3-BC15-C3386067B9DE}" type="pres">
      <dgm:prSet presAssocID="{578BAAC9-D193-4BF9-BD68-9388BB453ADC}" presName="spaceRect" presStyleCnt="0"/>
      <dgm:spPr/>
    </dgm:pt>
    <dgm:pt modelId="{A3D31390-EE6B-4760-BBEE-FA24F1590BB6}" type="pres">
      <dgm:prSet presAssocID="{578BAAC9-D193-4BF9-BD68-9388BB453ADC}" presName="textRect" presStyleLbl="revTx" presStyleIdx="2" presStyleCnt="4">
        <dgm:presLayoutVars>
          <dgm:chMax val="1"/>
          <dgm:chPref val="1"/>
        </dgm:presLayoutVars>
      </dgm:prSet>
      <dgm:spPr/>
    </dgm:pt>
    <dgm:pt modelId="{AABD59F6-2D5E-40CA-B3B4-4806D5CD147B}" type="pres">
      <dgm:prSet presAssocID="{4DD026C3-02AB-491B-8DA7-204BF920794E}" presName="sibTrans" presStyleCnt="0"/>
      <dgm:spPr/>
    </dgm:pt>
    <dgm:pt modelId="{9DC0F5AF-2611-4029-9F2D-39411DDF3DFB}" type="pres">
      <dgm:prSet presAssocID="{85BCD390-572E-4E6A-B51A-821891FC5BE1}" presName="compNode" presStyleCnt="0"/>
      <dgm:spPr/>
    </dgm:pt>
    <dgm:pt modelId="{6837407D-7BEF-4201-872E-81A7D359D7F3}" type="pres">
      <dgm:prSet presAssocID="{85BCD390-572E-4E6A-B51A-821891FC5BE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rbage"/>
        </a:ext>
      </dgm:extLst>
    </dgm:pt>
    <dgm:pt modelId="{DD1086FB-9DDF-49A5-86B0-3B6692831AE0}" type="pres">
      <dgm:prSet presAssocID="{85BCD390-572E-4E6A-B51A-821891FC5BE1}" presName="spaceRect" presStyleCnt="0"/>
      <dgm:spPr/>
    </dgm:pt>
    <dgm:pt modelId="{2B9920C8-02DF-44CB-BAA9-4A4B9B2FDA8F}" type="pres">
      <dgm:prSet presAssocID="{85BCD390-572E-4E6A-B51A-821891FC5BE1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30859B17-0A5F-4436-B9FC-5F6CB636F365}" type="presOf" srcId="{4FEF9C3C-6701-448F-B544-70070E4FB715}" destId="{A9D96F0C-AFBF-43B1-9B88-5C0BB283F7A0}" srcOrd="0" destOrd="0" presId="urn:microsoft.com/office/officeart/2018/2/layout/IconLabelList"/>
    <dgm:cxn modelId="{1BD5E34A-5AF1-4A85-A8BE-F69B01DF32EA}" type="presOf" srcId="{85BCD390-572E-4E6A-B51A-821891FC5BE1}" destId="{2B9920C8-02DF-44CB-BAA9-4A4B9B2FDA8F}" srcOrd="0" destOrd="0" presId="urn:microsoft.com/office/officeart/2018/2/layout/IconLabelList"/>
    <dgm:cxn modelId="{7DE03E53-3718-455C-92EB-C44FC64F7616}" srcId="{6498DF8D-43CD-4719-918C-7ACD44D4C773}" destId="{85BCD390-572E-4E6A-B51A-821891FC5BE1}" srcOrd="3" destOrd="0" parTransId="{AF08604B-0B9A-4C5E-862D-5EFEE6E82436}" sibTransId="{B12E3B49-BE27-49F0-AC3D-C973A8D944B3}"/>
    <dgm:cxn modelId="{AC066A7F-304E-45B9-A549-8F87A3F24169}" srcId="{6498DF8D-43CD-4719-918C-7ACD44D4C773}" destId="{D2D3E8EC-A809-4EF1-BAD5-72D395EF394E}" srcOrd="0" destOrd="0" parTransId="{2CB32BC5-BE9F-4E47-82BD-81C394785AA4}" sibTransId="{9A51FF45-6588-4243-A5E9-41DEF525CAFC}"/>
    <dgm:cxn modelId="{0CB351B0-0F18-454A-B3BB-F51B82140963}" type="presOf" srcId="{6498DF8D-43CD-4719-918C-7ACD44D4C773}" destId="{A25EF0BF-1916-48F6-9A89-527A48DA91CC}" srcOrd="0" destOrd="0" presId="urn:microsoft.com/office/officeart/2018/2/layout/IconLabelList"/>
    <dgm:cxn modelId="{5DB5D4B8-A89F-4E61-99B1-6FC719E726A7}" srcId="{6498DF8D-43CD-4719-918C-7ACD44D4C773}" destId="{4FEF9C3C-6701-448F-B544-70070E4FB715}" srcOrd="1" destOrd="0" parTransId="{1F004E99-C4FE-4094-9C31-18D31281EFE1}" sibTransId="{AEA350E1-63C5-45BD-8784-0BB3126851E1}"/>
    <dgm:cxn modelId="{FDF588CF-3A39-400D-BA61-8536DFEB2796}" srcId="{6498DF8D-43CD-4719-918C-7ACD44D4C773}" destId="{578BAAC9-D193-4BF9-BD68-9388BB453ADC}" srcOrd="2" destOrd="0" parTransId="{8645AA30-1122-4E73-8EDF-0B6CAB96796A}" sibTransId="{4DD026C3-02AB-491B-8DA7-204BF920794E}"/>
    <dgm:cxn modelId="{18A963DC-C32A-41B7-91FD-D3C7A02ADA6B}" type="presOf" srcId="{D2D3E8EC-A809-4EF1-BAD5-72D395EF394E}" destId="{6769B414-DE1F-4BDE-A1BA-13D436AF36FD}" srcOrd="0" destOrd="0" presId="urn:microsoft.com/office/officeart/2018/2/layout/IconLabelList"/>
    <dgm:cxn modelId="{D47338F2-8C94-4337-8381-E49E1A42A7D2}" type="presOf" srcId="{578BAAC9-D193-4BF9-BD68-9388BB453ADC}" destId="{A3D31390-EE6B-4760-BBEE-FA24F1590BB6}" srcOrd="0" destOrd="0" presId="urn:microsoft.com/office/officeart/2018/2/layout/IconLabelList"/>
    <dgm:cxn modelId="{0D1A857C-D6CA-4BB1-8697-92CD749A212A}" type="presParOf" srcId="{A25EF0BF-1916-48F6-9A89-527A48DA91CC}" destId="{84B8E2E1-36F0-4329-BF64-35F94F47BD61}" srcOrd="0" destOrd="0" presId="urn:microsoft.com/office/officeart/2018/2/layout/IconLabelList"/>
    <dgm:cxn modelId="{87A6D0D2-1B2D-4CB3-B2C0-FD3E4CE1958F}" type="presParOf" srcId="{84B8E2E1-36F0-4329-BF64-35F94F47BD61}" destId="{0A6AF4A4-74D4-4044-BFBF-3FE0D14D51A6}" srcOrd="0" destOrd="0" presId="urn:microsoft.com/office/officeart/2018/2/layout/IconLabelList"/>
    <dgm:cxn modelId="{585A4319-014A-4416-8AB3-213C83806608}" type="presParOf" srcId="{84B8E2E1-36F0-4329-BF64-35F94F47BD61}" destId="{AF8C39E3-1AF3-4F3D-8C3B-05FB9D36B807}" srcOrd="1" destOrd="0" presId="urn:microsoft.com/office/officeart/2018/2/layout/IconLabelList"/>
    <dgm:cxn modelId="{5B9B4639-44C6-4CEC-A60D-85456245295F}" type="presParOf" srcId="{84B8E2E1-36F0-4329-BF64-35F94F47BD61}" destId="{6769B414-DE1F-4BDE-A1BA-13D436AF36FD}" srcOrd="2" destOrd="0" presId="urn:microsoft.com/office/officeart/2018/2/layout/IconLabelList"/>
    <dgm:cxn modelId="{06A1F7C7-6254-4F2B-954C-D70BE26D01C3}" type="presParOf" srcId="{A25EF0BF-1916-48F6-9A89-527A48DA91CC}" destId="{AD5F59B8-7FF4-463D-A2EB-D1A6E68953C6}" srcOrd="1" destOrd="0" presId="urn:microsoft.com/office/officeart/2018/2/layout/IconLabelList"/>
    <dgm:cxn modelId="{DD4ED17F-746F-49ED-A0BC-E113AEDD2AC8}" type="presParOf" srcId="{A25EF0BF-1916-48F6-9A89-527A48DA91CC}" destId="{5296C032-5E67-49C5-BAA6-B9E08E9DA430}" srcOrd="2" destOrd="0" presId="urn:microsoft.com/office/officeart/2018/2/layout/IconLabelList"/>
    <dgm:cxn modelId="{69706686-FA48-49FF-81FD-EA98EFB9C061}" type="presParOf" srcId="{5296C032-5E67-49C5-BAA6-B9E08E9DA430}" destId="{46144190-3B83-4973-837D-CF8C97659BE9}" srcOrd="0" destOrd="0" presId="urn:microsoft.com/office/officeart/2018/2/layout/IconLabelList"/>
    <dgm:cxn modelId="{D71243B2-53BE-4A60-8E2B-45BD52E908A9}" type="presParOf" srcId="{5296C032-5E67-49C5-BAA6-B9E08E9DA430}" destId="{51842FAD-3170-415A-A16D-2838FB2F1CCB}" srcOrd="1" destOrd="0" presId="urn:microsoft.com/office/officeart/2018/2/layout/IconLabelList"/>
    <dgm:cxn modelId="{084416D0-3D8D-4F7B-951D-03C12C14E748}" type="presParOf" srcId="{5296C032-5E67-49C5-BAA6-B9E08E9DA430}" destId="{A9D96F0C-AFBF-43B1-9B88-5C0BB283F7A0}" srcOrd="2" destOrd="0" presId="urn:microsoft.com/office/officeart/2018/2/layout/IconLabelList"/>
    <dgm:cxn modelId="{563702E0-76DB-4D3C-80B5-04CEC49C051D}" type="presParOf" srcId="{A25EF0BF-1916-48F6-9A89-527A48DA91CC}" destId="{7480CD26-0026-445F-BCC7-3A727433088C}" srcOrd="3" destOrd="0" presId="urn:microsoft.com/office/officeart/2018/2/layout/IconLabelList"/>
    <dgm:cxn modelId="{E81F2CC1-0EE2-4237-B63E-F08A2CD9EE06}" type="presParOf" srcId="{A25EF0BF-1916-48F6-9A89-527A48DA91CC}" destId="{2100E999-FB4D-4C3B-9502-35ED628C6AE4}" srcOrd="4" destOrd="0" presId="urn:microsoft.com/office/officeart/2018/2/layout/IconLabelList"/>
    <dgm:cxn modelId="{F5E8323A-91B1-41E5-B307-E3C5B39339C8}" type="presParOf" srcId="{2100E999-FB4D-4C3B-9502-35ED628C6AE4}" destId="{5E6DE76D-A378-430E-88C8-D73FB7B69BFB}" srcOrd="0" destOrd="0" presId="urn:microsoft.com/office/officeart/2018/2/layout/IconLabelList"/>
    <dgm:cxn modelId="{4E2C0A24-2255-4A00-9B44-71B3539BF9B5}" type="presParOf" srcId="{2100E999-FB4D-4C3B-9502-35ED628C6AE4}" destId="{681E24BD-A37D-48F3-BC15-C3386067B9DE}" srcOrd="1" destOrd="0" presId="urn:microsoft.com/office/officeart/2018/2/layout/IconLabelList"/>
    <dgm:cxn modelId="{BFEAF7BE-EDB6-4DB0-BCDC-104C282D175D}" type="presParOf" srcId="{2100E999-FB4D-4C3B-9502-35ED628C6AE4}" destId="{A3D31390-EE6B-4760-BBEE-FA24F1590BB6}" srcOrd="2" destOrd="0" presId="urn:microsoft.com/office/officeart/2018/2/layout/IconLabelList"/>
    <dgm:cxn modelId="{1606E5B4-B910-4F16-9404-38A04BDDFA83}" type="presParOf" srcId="{A25EF0BF-1916-48F6-9A89-527A48DA91CC}" destId="{AABD59F6-2D5E-40CA-B3B4-4806D5CD147B}" srcOrd="5" destOrd="0" presId="urn:microsoft.com/office/officeart/2018/2/layout/IconLabelList"/>
    <dgm:cxn modelId="{5E8C65C7-8E52-46DF-84E7-30E41C848129}" type="presParOf" srcId="{A25EF0BF-1916-48F6-9A89-527A48DA91CC}" destId="{9DC0F5AF-2611-4029-9F2D-39411DDF3DFB}" srcOrd="6" destOrd="0" presId="urn:microsoft.com/office/officeart/2018/2/layout/IconLabelList"/>
    <dgm:cxn modelId="{4A6B69CC-7A07-4D6C-B214-157994F76141}" type="presParOf" srcId="{9DC0F5AF-2611-4029-9F2D-39411DDF3DFB}" destId="{6837407D-7BEF-4201-872E-81A7D359D7F3}" srcOrd="0" destOrd="0" presId="urn:microsoft.com/office/officeart/2018/2/layout/IconLabelList"/>
    <dgm:cxn modelId="{20924711-97D9-4BB8-95C7-35A6AEF380BA}" type="presParOf" srcId="{9DC0F5AF-2611-4029-9F2D-39411DDF3DFB}" destId="{DD1086FB-9DDF-49A5-86B0-3B6692831AE0}" srcOrd="1" destOrd="0" presId="urn:microsoft.com/office/officeart/2018/2/layout/IconLabelList"/>
    <dgm:cxn modelId="{F17DC1AD-4560-47A4-962A-518AB87E16C9}" type="presParOf" srcId="{9DC0F5AF-2611-4029-9F2D-39411DDF3DFB}" destId="{2B9920C8-02DF-44CB-BAA9-4A4B9B2FDA8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EE6E4D8-52C2-4A7D-9982-DC85884B70A2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01386AC-381A-4FA7-9A1D-99CC8E4637D5}">
      <dgm:prSet custT="1"/>
      <dgm:spPr/>
      <dgm:t>
        <a:bodyPr/>
        <a:lstStyle/>
        <a:p>
          <a:r>
            <a:rPr lang="en-US" sz="1600" b="1" dirty="0">
              <a:latin typeface="Arial Nova"/>
            </a:rPr>
            <a:t>Green &amp; Resiliency reserves</a:t>
          </a:r>
        </a:p>
      </dgm:t>
    </dgm:pt>
    <dgm:pt modelId="{721744A5-52E7-4854-8DAF-02011E84892C}" type="parTrans" cxnId="{727112D2-AE11-48B0-AC25-A6EF5F6C988C}">
      <dgm:prSet/>
      <dgm:spPr/>
      <dgm:t>
        <a:bodyPr/>
        <a:lstStyle/>
        <a:p>
          <a:endParaRPr lang="en-US" sz="2400"/>
        </a:p>
      </dgm:t>
    </dgm:pt>
    <dgm:pt modelId="{7A5C738D-DC6D-4D3A-B297-0212DA333B51}" type="sibTrans" cxnId="{727112D2-AE11-48B0-AC25-A6EF5F6C988C}">
      <dgm:prSet/>
      <dgm:spPr/>
      <dgm:t>
        <a:bodyPr/>
        <a:lstStyle/>
        <a:p>
          <a:endParaRPr lang="en-US" sz="2400"/>
        </a:p>
      </dgm:t>
    </dgm:pt>
    <dgm:pt modelId="{2FC574DA-57F5-44D1-88DD-5C502E6AB5AF}">
      <dgm:prSet custT="1"/>
      <dgm:spPr/>
      <dgm:t>
        <a:bodyPr/>
        <a:lstStyle/>
        <a:p>
          <a:pPr rtl="0"/>
          <a:endParaRPr lang="en-US" sz="1600" b="1" dirty="0">
            <a:latin typeface="Arial Nova"/>
          </a:endParaRPr>
        </a:p>
      </dgm:t>
    </dgm:pt>
    <dgm:pt modelId="{8253AEF4-B5F9-459C-A7FC-7140163E8766}" type="parTrans" cxnId="{72ECA321-AAFE-485E-88E7-C557B0B80467}">
      <dgm:prSet/>
      <dgm:spPr/>
      <dgm:t>
        <a:bodyPr/>
        <a:lstStyle/>
        <a:p>
          <a:endParaRPr lang="en-US" sz="2400"/>
        </a:p>
      </dgm:t>
    </dgm:pt>
    <dgm:pt modelId="{3DC8A89E-E05C-4B6B-BED7-7D4657D08BC1}" type="sibTrans" cxnId="{72ECA321-AAFE-485E-88E7-C557B0B80467}">
      <dgm:prSet/>
      <dgm:spPr/>
      <dgm:t>
        <a:bodyPr/>
        <a:lstStyle/>
        <a:p>
          <a:endParaRPr lang="en-US" sz="2400"/>
        </a:p>
      </dgm:t>
    </dgm:pt>
    <dgm:pt modelId="{97830A3E-FD6B-4796-8A3E-9557E7271D79}">
      <dgm:prSet custT="1"/>
      <dgm:spPr/>
      <dgm:t>
        <a:bodyPr/>
        <a:lstStyle/>
        <a:p>
          <a:r>
            <a:rPr lang="en-US" sz="1600" b="1">
              <a:latin typeface="Arial Nova"/>
            </a:rPr>
            <a:t>Collection system (pipe or pump station rehab)</a:t>
          </a:r>
        </a:p>
      </dgm:t>
    </dgm:pt>
    <dgm:pt modelId="{4C7E037A-F26F-4D7D-B3D9-01804F9C4A81}" type="parTrans" cxnId="{DD695621-69B8-4BB7-9C58-60BF2EB9A796}">
      <dgm:prSet/>
      <dgm:spPr/>
      <dgm:t>
        <a:bodyPr/>
        <a:lstStyle/>
        <a:p>
          <a:endParaRPr lang="en-US" sz="2400"/>
        </a:p>
      </dgm:t>
    </dgm:pt>
    <dgm:pt modelId="{BEC9F529-533E-4D63-A757-7DC61AF47EE4}" type="sibTrans" cxnId="{DD695621-69B8-4BB7-9C58-60BF2EB9A796}">
      <dgm:prSet/>
      <dgm:spPr/>
      <dgm:t>
        <a:bodyPr/>
        <a:lstStyle/>
        <a:p>
          <a:endParaRPr lang="en-US" sz="2400"/>
        </a:p>
      </dgm:t>
    </dgm:pt>
    <dgm:pt modelId="{A98155A7-4686-4FD2-A4F7-DF3DFA373A80}">
      <dgm:prSet custT="1"/>
      <dgm:spPr/>
      <dgm:t>
        <a:bodyPr/>
        <a:lstStyle/>
        <a:p>
          <a:r>
            <a:rPr lang="en-US" sz="1600">
              <a:latin typeface="Arial Nova"/>
            </a:rPr>
            <a:t>Cost increases on existing construction projects</a:t>
          </a:r>
        </a:p>
      </dgm:t>
    </dgm:pt>
    <dgm:pt modelId="{7515A8E0-A2F2-4EA8-9A00-3F1270B6A0F4}" type="parTrans" cxnId="{EA423F4B-40CD-4257-A765-20C43F4F698E}">
      <dgm:prSet/>
      <dgm:spPr/>
      <dgm:t>
        <a:bodyPr/>
        <a:lstStyle/>
        <a:p>
          <a:endParaRPr lang="en-US" sz="2400"/>
        </a:p>
      </dgm:t>
    </dgm:pt>
    <dgm:pt modelId="{8D99EBA2-F517-41A1-BA27-A3AE9C8B2740}" type="sibTrans" cxnId="{EA423F4B-40CD-4257-A765-20C43F4F698E}">
      <dgm:prSet/>
      <dgm:spPr/>
      <dgm:t>
        <a:bodyPr/>
        <a:lstStyle/>
        <a:p>
          <a:endParaRPr lang="en-US" sz="2400"/>
        </a:p>
      </dgm:t>
    </dgm:pt>
    <dgm:pt modelId="{1377FFFF-72C5-451E-80F2-8607B2C56CAB}">
      <dgm:prSet custT="1"/>
      <dgm:spPr/>
      <dgm:t>
        <a:bodyPr/>
        <a:lstStyle/>
        <a:p>
          <a:r>
            <a:rPr lang="en-US" sz="1600">
              <a:latin typeface="Arial Nova"/>
            </a:rPr>
            <a:t>Planning (engineering studies)</a:t>
          </a:r>
        </a:p>
      </dgm:t>
    </dgm:pt>
    <dgm:pt modelId="{BDA1E9AE-05D0-42AD-856A-38D716D65340}" type="parTrans" cxnId="{2C1D65EE-7589-444D-BA0F-9CA478E1DECD}">
      <dgm:prSet/>
      <dgm:spPr/>
      <dgm:t>
        <a:bodyPr/>
        <a:lstStyle/>
        <a:p>
          <a:endParaRPr lang="en-US" sz="2400"/>
        </a:p>
      </dgm:t>
    </dgm:pt>
    <dgm:pt modelId="{15333D4C-9F3B-4EC3-B8E6-1618BF4833BB}" type="sibTrans" cxnId="{2C1D65EE-7589-444D-BA0F-9CA478E1DECD}">
      <dgm:prSet/>
      <dgm:spPr/>
      <dgm:t>
        <a:bodyPr/>
        <a:lstStyle/>
        <a:p>
          <a:endParaRPr lang="en-US" sz="2400"/>
        </a:p>
      </dgm:t>
    </dgm:pt>
    <dgm:pt modelId="{F58A4704-C446-4DCB-99AE-9E10BF06DF6F}">
      <dgm:prSet custT="1"/>
      <dgm:spPr/>
      <dgm:t>
        <a:bodyPr/>
        <a:lstStyle/>
        <a:p>
          <a:pPr rtl="0"/>
          <a:r>
            <a:rPr lang="en-US" sz="1600">
              <a:latin typeface="Arial Nova"/>
            </a:rPr>
            <a:t>Design</a:t>
          </a:r>
        </a:p>
      </dgm:t>
    </dgm:pt>
    <dgm:pt modelId="{B8D20284-8DFF-457D-A39C-B42DFED89860}" type="parTrans" cxnId="{98A6A3D2-13F4-4910-B1DE-2D3EF8B7021F}">
      <dgm:prSet/>
      <dgm:spPr/>
      <dgm:t>
        <a:bodyPr/>
        <a:lstStyle/>
        <a:p>
          <a:endParaRPr lang="en-US" sz="2400"/>
        </a:p>
      </dgm:t>
    </dgm:pt>
    <dgm:pt modelId="{7836A268-8FBB-4AE0-967B-2B737FFD8E74}" type="sibTrans" cxnId="{98A6A3D2-13F4-4910-B1DE-2D3EF8B7021F}">
      <dgm:prSet/>
      <dgm:spPr/>
      <dgm:t>
        <a:bodyPr/>
        <a:lstStyle/>
        <a:p>
          <a:endParaRPr lang="en-US" sz="2400"/>
        </a:p>
      </dgm:t>
    </dgm:pt>
    <dgm:pt modelId="{4D023E60-140B-4C96-B616-F1F56CBE6E4E}">
      <dgm:prSet custT="1"/>
      <dgm:spPr/>
      <dgm:t>
        <a:bodyPr/>
        <a:lstStyle/>
        <a:p>
          <a:r>
            <a:rPr lang="en-US" sz="1600">
              <a:latin typeface="Arial Nova"/>
            </a:rPr>
            <a:t>Small community (population &lt; 5,000)</a:t>
          </a:r>
        </a:p>
      </dgm:t>
    </dgm:pt>
    <dgm:pt modelId="{3A0611AE-BC03-4487-8E1F-FADBBB150E5E}" type="parTrans" cxnId="{077553EF-88E1-4799-A05F-F309E2F9BE11}">
      <dgm:prSet/>
      <dgm:spPr/>
      <dgm:t>
        <a:bodyPr/>
        <a:lstStyle/>
        <a:p>
          <a:endParaRPr lang="en-US" sz="2400"/>
        </a:p>
      </dgm:t>
    </dgm:pt>
    <dgm:pt modelId="{AA1D277B-BE55-4F78-9FEE-50A0F61905D4}" type="sibTrans" cxnId="{077553EF-88E1-4799-A05F-F309E2F9BE11}">
      <dgm:prSet/>
      <dgm:spPr/>
      <dgm:t>
        <a:bodyPr/>
        <a:lstStyle/>
        <a:p>
          <a:endParaRPr lang="en-US" sz="2400"/>
        </a:p>
      </dgm:t>
    </dgm:pt>
    <dgm:pt modelId="{E152B754-118C-4EEC-A442-8B94163DADF2}">
      <dgm:prSet custT="1"/>
      <dgm:spPr/>
      <dgm:t>
        <a:bodyPr/>
        <a:lstStyle/>
        <a:p>
          <a:pPr rtl="0"/>
          <a:r>
            <a:rPr lang="en-US" sz="1600">
              <a:latin typeface="Arial Nova"/>
            </a:rPr>
            <a:t>Must be fundable project w/in 3 years, and municipality must appropriate full construction costs</a:t>
          </a:r>
        </a:p>
      </dgm:t>
    </dgm:pt>
    <dgm:pt modelId="{988574E3-538F-42CF-B97C-A7E025B61B17}" type="parTrans" cxnId="{B487B7BB-91FA-461C-8CBD-EC89C08632B2}">
      <dgm:prSet/>
      <dgm:spPr/>
      <dgm:t>
        <a:bodyPr/>
        <a:lstStyle/>
        <a:p>
          <a:endParaRPr lang="en-US"/>
        </a:p>
      </dgm:t>
    </dgm:pt>
    <dgm:pt modelId="{953A2D04-DAE0-42C8-8852-CFFB483B2A15}" type="sibTrans" cxnId="{B487B7BB-91FA-461C-8CBD-EC89C08632B2}">
      <dgm:prSet/>
      <dgm:spPr/>
      <dgm:t>
        <a:bodyPr/>
        <a:lstStyle/>
        <a:p>
          <a:endParaRPr lang="en-US"/>
        </a:p>
      </dgm:t>
    </dgm:pt>
    <dgm:pt modelId="{1468649A-9871-43B4-9A02-F12621831BFF}" type="pres">
      <dgm:prSet presAssocID="{BEE6E4D8-52C2-4A7D-9982-DC85884B70A2}" presName="linear" presStyleCnt="0">
        <dgm:presLayoutVars>
          <dgm:dir/>
          <dgm:animLvl val="lvl"/>
          <dgm:resizeHandles val="exact"/>
        </dgm:presLayoutVars>
      </dgm:prSet>
      <dgm:spPr/>
    </dgm:pt>
    <dgm:pt modelId="{06EDC73E-C5A7-46E4-9D3C-029DB9F1BCE2}" type="pres">
      <dgm:prSet presAssocID="{101386AC-381A-4FA7-9A1D-99CC8E4637D5}" presName="parentLin" presStyleCnt="0"/>
      <dgm:spPr/>
    </dgm:pt>
    <dgm:pt modelId="{13FE4579-0699-46B1-B674-2F58267F5F2B}" type="pres">
      <dgm:prSet presAssocID="{101386AC-381A-4FA7-9A1D-99CC8E4637D5}" presName="parentLeftMargin" presStyleLbl="node1" presStyleIdx="0" presStyleCnt="6"/>
      <dgm:spPr/>
    </dgm:pt>
    <dgm:pt modelId="{975103DE-7797-4C40-B9EE-4E31810431A8}" type="pres">
      <dgm:prSet presAssocID="{101386AC-381A-4FA7-9A1D-99CC8E4637D5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AC483DCB-9380-402B-94E4-A33D8F4FD69C}" type="pres">
      <dgm:prSet presAssocID="{101386AC-381A-4FA7-9A1D-99CC8E4637D5}" presName="negativeSpace" presStyleCnt="0"/>
      <dgm:spPr/>
    </dgm:pt>
    <dgm:pt modelId="{D8015230-B6E3-4320-B04E-9677A1BDDF81}" type="pres">
      <dgm:prSet presAssocID="{101386AC-381A-4FA7-9A1D-99CC8E4637D5}" presName="childText" presStyleLbl="conFgAcc1" presStyleIdx="0" presStyleCnt="6">
        <dgm:presLayoutVars>
          <dgm:bulletEnabled val="1"/>
        </dgm:presLayoutVars>
      </dgm:prSet>
      <dgm:spPr/>
    </dgm:pt>
    <dgm:pt modelId="{2074F5B2-7287-46FD-B812-6330E4DC438C}" type="pres">
      <dgm:prSet presAssocID="{7A5C738D-DC6D-4D3A-B297-0212DA333B51}" presName="spaceBetweenRectangles" presStyleCnt="0"/>
      <dgm:spPr/>
    </dgm:pt>
    <dgm:pt modelId="{A3AC3BD2-4DA0-49DD-A0F5-21A894F932DD}" type="pres">
      <dgm:prSet presAssocID="{97830A3E-FD6B-4796-8A3E-9557E7271D79}" presName="parentLin" presStyleCnt="0"/>
      <dgm:spPr/>
    </dgm:pt>
    <dgm:pt modelId="{947BB15E-965B-4DA5-9A05-03EF6E4C26B0}" type="pres">
      <dgm:prSet presAssocID="{97830A3E-FD6B-4796-8A3E-9557E7271D79}" presName="parentLeftMargin" presStyleLbl="node1" presStyleIdx="0" presStyleCnt="6"/>
      <dgm:spPr/>
    </dgm:pt>
    <dgm:pt modelId="{FAE2869B-DEBC-450D-ACE7-E8F39973C48C}" type="pres">
      <dgm:prSet presAssocID="{97830A3E-FD6B-4796-8A3E-9557E7271D79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437B9E00-220F-49D3-801A-B8B0723CC7D5}" type="pres">
      <dgm:prSet presAssocID="{97830A3E-FD6B-4796-8A3E-9557E7271D79}" presName="negativeSpace" presStyleCnt="0"/>
      <dgm:spPr/>
    </dgm:pt>
    <dgm:pt modelId="{1109D2C5-77A2-4C3B-9BFE-901E6DBB8570}" type="pres">
      <dgm:prSet presAssocID="{97830A3E-FD6B-4796-8A3E-9557E7271D79}" presName="childText" presStyleLbl="conFgAcc1" presStyleIdx="1" presStyleCnt="6">
        <dgm:presLayoutVars>
          <dgm:bulletEnabled val="1"/>
        </dgm:presLayoutVars>
      </dgm:prSet>
      <dgm:spPr/>
    </dgm:pt>
    <dgm:pt modelId="{EB81CD26-2E41-4742-A618-F707F475E9FB}" type="pres">
      <dgm:prSet presAssocID="{BEC9F529-533E-4D63-A757-7DC61AF47EE4}" presName="spaceBetweenRectangles" presStyleCnt="0"/>
      <dgm:spPr/>
    </dgm:pt>
    <dgm:pt modelId="{CB44317B-5271-4571-8579-EA1C0A4BB0F6}" type="pres">
      <dgm:prSet presAssocID="{A98155A7-4686-4FD2-A4F7-DF3DFA373A80}" presName="parentLin" presStyleCnt="0"/>
      <dgm:spPr/>
    </dgm:pt>
    <dgm:pt modelId="{60D0594B-699A-4045-8B26-A1A9FCBED547}" type="pres">
      <dgm:prSet presAssocID="{A98155A7-4686-4FD2-A4F7-DF3DFA373A80}" presName="parentLeftMargin" presStyleLbl="node1" presStyleIdx="1" presStyleCnt="6"/>
      <dgm:spPr/>
    </dgm:pt>
    <dgm:pt modelId="{094A0D21-B03B-4AA5-BAED-9C14100B3B25}" type="pres">
      <dgm:prSet presAssocID="{A98155A7-4686-4FD2-A4F7-DF3DFA373A80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03329102-F683-42B7-B4A6-BC392837707D}" type="pres">
      <dgm:prSet presAssocID="{A98155A7-4686-4FD2-A4F7-DF3DFA373A80}" presName="negativeSpace" presStyleCnt="0"/>
      <dgm:spPr/>
    </dgm:pt>
    <dgm:pt modelId="{42699976-D2CB-4DB9-A752-46C348AFC03B}" type="pres">
      <dgm:prSet presAssocID="{A98155A7-4686-4FD2-A4F7-DF3DFA373A80}" presName="childText" presStyleLbl="conFgAcc1" presStyleIdx="2" presStyleCnt="6">
        <dgm:presLayoutVars>
          <dgm:bulletEnabled val="1"/>
        </dgm:presLayoutVars>
      </dgm:prSet>
      <dgm:spPr/>
    </dgm:pt>
    <dgm:pt modelId="{FB782D4E-34EA-491E-932A-01C5C1871E80}" type="pres">
      <dgm:prSet presAssocID="{8D99EBA2-F517-41A1-BA27-A3AE9C8B2740}" presName="spaceBetweenRectangles" presStyleCnt="0"/>
      <dgm:spPr/>
    </dgm:pt>
    <dgm:pt modelId="{F326AC1D-37C8-413E-80B2-AD0CA5F0863C}" type="pres">
      <dgm:prSet presAssocID="{1377FFFF-72C5-451E-80F2-8607B2C56CAB}" presName="parentLin" presStyleCnt="0"/>
      <dgm:spPr/>
    </dgm:pt>
    <dgm:pt modelId="{129B6309-ABB8-41E8-91F7-9108985DDE74}" type="pres">
      <dgm:prSet presAssocID="{1377FFFF-72C5-451E-80F2-8607B2C56CAB}" presName="parentLeftMargin" presStyleLbl="node1" presStyleIdx="2" presStyleCnt="6"/>
      <dgm:spPr/>
    </dgm:pt>
    <dgm:pt modelId="{1D36C78C-D17E-4BAE-A543-EAD484513CA2}" type="pres">
      <dgm:prSet presAssocID="{1377FFFF-72C5-451E-80F2-8607B2C56CAB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34B4AA4E-0FA9-4B84-8801-930F58682A81}" type="pres">
      <dgm:prSet presAssocID="{1377FFFF-72C5-451E-80F2-8607B2C56CAB}" presName="negativeSpace" presStyleCnt="0"/>
      <dgm:spPr/>
    </dgm:pt>
    <dgm:pt modelId="{07EFD319-1E10-47F4-97FB-C18E3660FAFC}" type="pres">
      <dgm:prSet presAssocID="{1377FFFF-72C5-451E-80F2-8607B2C56CAB}" presName="childText" presStyleLbl="conFgAcc1" presStyleIdx="3" presStyleCnt="6">
        <dgm:presLayoutVars>
          <dgm:bulletEnabled val="1"/>
        </dgm:presLayoutVars>
      </dgm:prSet>
      <dgm:spPr/>
    </dgm:pt>
    <dgm:pt modelId="{FCB07F5B-5891-4634-88BB-EBD155A12A47}" type="pres">
      <dgm:prSet presAssocID="{15333D4C-9F3B-4EC3-B8E6-1618BF4833BB}" presName="spaceBetweenRectangles" presStyleCnt="0"/>
      <dgm:spPr/>
    </dgm:pt>
    <dgm:pt modelId="{5639453B-861C-47AC-90A9-0E891998D9D3}" type="pres">
      <dgm:prSet presAssocID="{F58A4704-C446-4DCB-99AE-9E10BF06DF6F}" presName="parentLin" presStyleCnt="0"/>
      <dgm:spPr/>
    </dgm:pt>
    <dgm:pt modelId="{70B4524F-C33C-49F6-AC21-1D52AAF0F188}" type="pres">
      <dgm:prSet presAssocID="{F58A4704-C446-4DCB-99AE-9E10BF06DF6F}" presName="parentLeftMargin" presStyleLbl="node1" presStyleIdx="3" presStyleCnt="6"/>
      <dgm:spPr/>
    </dgm:pt>
    <dgm:pt modelId="{FD9B4AF5-CBDE-4003-A160-1659BAAE8CAA}" type="pres">
      <dgm:prSet presAssocID="{F58A4704-C446-4DCB-99AE-9E10BF06DF6F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32D0AE51-CFDB-4252-9866-0B4940BF383E}" type="pres">
      <dgm:prSet presAssocID="{F58A4704-C446-4DCB-99AE-9E10BF06DF6F}" presName="negativeSpace" presStyleCnt="0"/>
      <dgm:spPr/>
    </dgm:pt>
    <dgm:pt modelId="{864EB09A-B285-4FC6-A573-FEE48079EA05}" type="pres">
      <dgm:prSet presAssocID="{F58A4704-C446-4DCB-99AE-9E10BF06DF6F}" presName="childText" presStyleLbl="conFgAcc1" presStyleIdx="4" presStyleCnt="6">
        <dgm:presLayoutVars>
          <dgm:bulletEnabled val="1"/>
        </dgm:presLayoutVars>
      </dgm:prSet>
      <dgm:spPr/>
    </dgm:pt>
    <dgm:pt modelId="{CAE54938-74B6-438D-A6DA-773205884C4C}" type="pres">
      <dgm:prSet presAssocID="{7836A268-8FBB-4AE0-967B-2B737FFD8E74}" presName="spaceBetweenRectangles" presStyleCnt="0"/>
      <dgm:spPr/>
    </dgm:pt>
    <dgm:pt modelId="{898D918D-92CE-4D89-A23F-0ACA9BB7294F}" type="pres">
      <dgm:prSet presAssocID="{4D023E60-140B-4C96-B616-F1F56CBE6E4E}" presName="parentLin" presStyleCnt="0"/>
      <dgm:spPr/>
    </dgm:pt>
    <dgm:pt modelId="{A9EE048B-FE8A-4C5D-8A6A-2E52E33DC962}" type="pres">
      <dgm:prSet presAssocID="{4D023E60-140B-4C96-B616-F1F56CBE6E4E}" presName="parentLeftMargin" presStyleLbl="node1" presStyleIdx="4" presStyleCnt="6"/>
      <dgm:spPr/>
    </dgm:pt>
    <dgm:pt modelId="{A8CE31F2-7A9C-46E3-B226-6FBB6556827B}" type="pres">
      <dgm:prSet presAssocID="{4D023E60-140B-4C96-B616-F1F56CBE6E4E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9B36839F-AD12-4E67-8BAF-E4438891E3B7}" type="pres">
      <dgm:prSet presAssocID="{4D023E60-140B-4C96-B616-F1F56CBE6E4E}" presName="negativeSpace" presStyleCnt="0"/>
      <dgm:spPr/>
    </dgm:pt>
    <dgm:pt modelId="{9146C4F9-1068-423D-ACE0-55A247404553}" type="pres">
      <dgm:prSet presAssocID="{4D023E60-140B-4C96-B616-F1F56CBE6E4E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0FB4F513-6F0A-4FFD-AD49-769F196EBFC8}" type="presOf" srcId="{F58A4704-C446-4DCB-99AE-9E10BF06DF6F}" destId="{FD9B4AF5-CBDE-4003-A160-1659BAAE8CAA}" srcOrd="1" destOrd="0" presId="urn:microsoft.com/office/officeart/2005/8/layout/list1"/>
    <dgm:cxn modelId="{DF39621E-F129-4284-9637-3CB488CD40BE}" type="presOf" srcId="{2FC574DA-57F5-44D1-88DD-5C502E6AB5AF}" destId="{D8015230-B6E3-4320-B04E-9677A1BDDF81}" srcOrd="0" destOrd="0" presId="urn:microsoft.com/office/officeart/2005/8/layout/list1"/>
    <dgm:cxn modelId="{DD695621-69B8-4BB7-9C58-60BF2EB9A796}" srcId="{BEE6E4D8-52C2-4A7D-9982-DC85884B70A2}" destId="{97830A3E-FD6B-4796-8A3E-9557E7271D79}" srcOrd="1" destOrd="0" parTransId="{4C7E037A-F26F-4D7D-B3D9-01804F9C4A81}" sibTransId="{BEC9F529-533E-4D63-A757-7DC61AF47EE4}"/>
    <dgm:cxn modelId="{72ECA321-AAFE-485E-88E7-C557B0B80467}" srcId="{101386AC-381A-4FA7-9A1D-99CC8E4637D5}" destId="{2FC574DA-57F5-44D1-88DD-5C502E6AB5AF}" srcOrd="0" destOrd="0" parTransId="{8253AEF4-B5F9-459C-A7FC-7140163E8766}" sibTransId="{3DC8A89E-E05C-4B6B-BED7-7D4657D08BC1}"/>
    <dgm:cxn modelId="{16B4DB33-4BCA-42CD-BAB4-21490E475277}" type="presOf" srcId="{1377FFFF-72C5-451E-80F2-8607B2C56CAB}" destId="{1D36C78C-D17E-4BAE-A543-EAD484513CA2}" srcOrd="1" destOrd="0" presId="urn:microsoft.com/office/officeart/2005/8/layout/list1"/>
    <dgm:cxn modelId="{0FC8263D-C179-47F1-98B2-618BFFBD9E5A}" type="presOf" srcId="{A98155A7-4686-4FD2-A4F7-DF3DFA373A80}" destId="{094A0D21-B03B-4AA5-BAED-9C14100B3B25}" srcOrd="1" destOrd="0" presId="urn:microsoft.com/office/officeart/2005/8/layout/list1"/>
    <dgm:cxn modelId="{E5C6D25B-6D9D-4D7D-90FF-1C7345C53FE9}" type="presOf" srcId="{F58A4704-C446-4DCB-99AE-9E10BF06DF6F}" destId="{70B4524F-C33C-49F6-AC21-1D52AAF0F188}" srcOrd="0" destOrd="0" presId="urn:microsoft.com/office/officeart/2005/8/layout/list1"/>
    <dgm:cxn modelId="{AC2C125F-5CD2-4B8B-BCEB-BE743A6BB3BC}" type="presOf" srcId="{101386AC-381A-4FA7-9A1D-99CC8E4637D5}" destId="{975103DE-7797-4C40-B9EE-4E31810431A8}" srcOrd="1" destOrd="0" presId="urn:microsoft.com/office/officeart/2005/8/layout/list1"/>
    <dgm:cxn modelId="{76A9355F-66FB-4916-B146-F92CB49F6E08}" type="presOf" srcId="{97830A3E-FD6B-4796-8A3E-9557E7271D79}" destId="{947BB15E-965B-4DA5-9A05-03EF6E4C26B0}" srcOrd="0" destOrd="0" presId="urn:microsoft.com/office/officeart/2005/8/layout/list1"/>
    <dgm:cxn modelId="{EA423F4B-40CD-4257-A765-20C43F4F698E}" srcId="{BEE6E4D8-52C2-4A7D-9982-DC85884B70A2}" destId="{A98155A7-4686-4FD2-A4F7-DF3DFA373A80}" srcOrd="2" destOrd="0" parTransId="{7515A8E0-A2F2-4EA8-9A00-3F1270B6A0F4}" sibTransId="{8D99EBA2-F517-41A1-BA27-A3AE9C8B2740}"/>
    <dgm:cxn modelId="{03096174-4E8E-40C5-A368-93CF4795C610}" type="presOf" srcId="{97830A3E-FD6B-4796-8A3E-9557E7271D79}" destId="{FAE2869B-DEBC-450D-ACE7-E8F39973C48C}" srcOrd="1" destOrd="0" presId="urn:microsoft.com/office/officeart/2005/8/layout/list1"/>
    <dgm:cxn modelId="{A4A09676-C07F-4D6D-95B8-B2A623CDC460}" type="presOf" srcId="{101386AC-381A-4FA7-9A1D-99CC8E4637D5}" destId="{13FE4579-0699-46B1-B674-2F58267F5F2B}" srcOrd="0" destOrd="0" presId="urn:microsoft.com/office/officeart/2005/8/layout/list1"/>
    <dgm:cxn modelId="{44F40F7B-86FF-4C1D-A86F-C6926D97B600}" type="presOf" srcId="{4D023E60-140B-4C96-B616-F1F56CBE6E4E}" destId="{A9EE048B-FE8A-4C5D-8A6A-2E52E33DC962}" srcOrd="0" destOrd="0" presId="urn:microsoft.com/office/officeart/2005/8/layout/list1"/>
    <dgm:cxn modelId="{6769A090-AAC4-46FF-BBB7-48B2ECEA86C3}" type="presOf" srcId="{1377FFFF-72C5-451E-80F2-8607B2C56CAB}" destId="{129B6309-ABB8-41E8-91F7-9108985DDE74}" srcOrd="0" destOrd="0" presId="urn:microsoft.com/office/officeart/2005/8/layout/list1"/>
    <dgm:cxn modelId="{B487B7BB-91FA-461C-8CBD-EC89C08632B2}" srcId="{F58A4704-C446-4DCB-99AE-9E10BF06DF6F}" destId="{E152B754-118C-4EEC-A442-8B94163DADF2}" srcOrd="0" destOrd="0" parTransId="{988574E3-538F-42CF-B97C-A7E025B61B17}" sibTransId="{953A2D04-DAE0-42C8-8852-CFFB483B2A15}"/>
    <dgm:cxn modelId="{057098C1-F038-40FF-A210-0322DAB9A9C1}" type="presOf" srcId="{A98155A7-4686-4FD2-A4F7-DF3DFA373A80}" destId="{60D0594B-699A-4045-8B26-A1A9FCBED547}" srcOrd="0" destOrd="0" presId="urn:microsoft.com/office/officeart/2005/8/layout/list1"/>
    <dgm:cxn modelId="{0795B9C6-77F2-43D3-BC3D-76E0C4CCFFE3}" type="presOf" srcId="{E152B754-118C-4EEC-A442-8B94163DADF2}" destId="{864EB09A-B285-4FC6-A573-FEE48079EA05}" srcOrd="0" destOrd="0" presId="urn:microsoft.com/office/officeart/2005/8/layout/list1"/>
    <dgm:cxn modelId="{727112D2-AE11-48B0-AC25-A6EF5F6C988C}" srcId="{BEE6E4D8-52C2-4A7D-9982-DC85884B70A2}" destId="{101386AC-381A-4FA7-9A1D-99CC8E4637D5}" srcOrd="0" destOrd="0" parTransId="{721744A5-52E7-4854-8DAF-02011E84892C}" sibTransId="{7A5C738D-DC6D-4D3A-B297-0212DA333B51}"/>
    <dgm:cxn modelId="{98A6A3D2-13F4-4910-B1DE-2D3EF8B7021F}" srcId="{BEE6E4D8-52C2-4A7D-9982-DC85884B70A2}" destId="{F58A4704-C446-4DCB-99AE-9E10BF06DF6F}" srcOrd="4" destOrd="0" parTransId="{B8D20284-8DFF-457D-A39C-B42DFED89860}" sibTransId="{7836A268-8FBB-4AE0-967B-2B737FFD8E74}"/>
    <dgm:cxn modelId="{E1C559E0-036B-4453-867A-6D7316828EFA}" type="presOf" srcId="{BEE6E4D8-52C2-4A7D-9982-DC85884B70A2}" destId="{1468649A-9871-43B4-9A02-F12621831BFF}" srcOrd="0" destOrd="0" presId="urn:microsoft.com/office/officeart/2005/8/layout/list1"/>
    <dgm:cxn modelId="{1B64F1E0-3806-4EA3-8825-AF369BB2316C}" type="presOf" srcId="{4D023E60-140B-4C96-B616-F1F56CBE6E4E}" destId="{A8CE31F2-7A9C-46E3-B226-6FBB6556827B}" srcOrd="1" destOrd="0" presId="urn:microsoft.com/office/officeart/2005/8/layout/list1"/>
    <dgm:cxn modelId="{2C1D65EE-7589-444D-BA0F-9CA478E1DECD}" srcId="{BEE6E4D8-52C2-4A7D-9982-DC85884B70A2}" destId="{1377FFFF-72C5-451E-80F2-8607B2C56CAB}" srcOrd="3" destOrd="0" parTransId="{BDA1E9AE-05D0-42AD-856A-38D716D65340}" sibTransId="{15333D4C-9F3B-4EC3-B8E6-1618BF4833BB}"/>
    <dgm:cxn modelId="{077553EF-88E1-4799-A05F-F309E2F9BE11}" srcId="{BEE6E4D8-52C2-4A7D-9982-DC85884B70A2}" destId="{4D023E60-140B-4C96-B616-F1F56CBE6E4E}" srcOrd="5" destOrd="0" parTransId="{3A0611AE-BC03-4487-8E1F-FADBBB150E5E}" sibTransId="{AA1D277B-BE55-4F78-9FEE-50A0F61905D4}"/>
    <dgm:cxn modelId="{1F8FE6B2-1468-4D9F-AAEC-4CE4EC19354E}" type="presParOf" srcId="{1468649A-9871-43B4-9A02-F12621831BFF}" destId="{06EDC73E-C5A7-46E4-9D3C-029DB9F1BCE2}" srcOrd="0" destOrd="0" presId="urn:microsoft.com/office/officeart/2005/8/layout/list1"/>
    <dgm:cxn modelId="{1826E994-9B6F-4218-BFE6-F459E7563EDB}" type="presParOf" srcId="{06EDC73E-C5A7-46E4-9D3C-029DB9F1BCE2}" destId="{13FE4579-0699-46B1-B674-2F58267F5F2B}" srcOrd="0" destOrd="0" presId="urn:microsoft.com/office/officeart/2005/8/layout/list1"/>
    <dgm:cxn modelId="{8143430B-DA74-4A81-8CEB-F2F9DC481D64}" type="presParOf" srcId="{06EDC73E-C5A7-46E4-9D3C-029DB9F1BCE2}" destId="{975103DE-7797-4C40-B9EE-4E31810431A8}" srcOrd="1" destOrd="0" presId="urn:microsoft.com/office/officeart/2005/8/layout/list1"/>
    <dgm:cxn modelId="{DC067CF9-AB51-43FE-B320-D7AF54B94669}" type="presParOf" srcId="{1468649A-9871-43B4-9A02-F12621831BFF}" destId="{AC483DCB-9380-402B-94E4-A33D8F4FD69C}" srcOrd="1" destOrd="0" presId="urn:microsoft.com/office/officeart/2005/8/layout/list1"/>
    <dgm:cxn modelId="{3D00DCD4-1960-4D64-9A05-F4D2CD4567A8}" type="presParOf" srcId="{1468649A-9871-43B4-9A02-F12621831BFF}" destId="{D8015230-B6E3-4320-B04E-9677A1BDDF81}" srcOrd="2" destOrd="0" presId="urn:microsoft.com/office/officeart/2005/8/layout/list1"/>
    <dgm:cxn modelId="{3B7AC928-AFD3-4617-913F-343DD219E73C}" type="presParOf" srcId="{1468649A-9871-43B4-9A02-F12621831BFF}" destId="{2074F5B2-7287-46FD-B812-6330E4DC438C}" srcOrd="3" destOrd="0" presId="urn:microsoft.com/office/officeart/2005/8/layout/list1"/>
    <dgm:cxn modelId="{425AE3A1-5AD9-4B70-BE92-69DED999B906}" type="presParOf" srcId="{1468649A-9871-43B4-9A02-F12621831BFF}" destId="{A3AC3BD2-4DA0-49DD-A0F5-21A894F932DD}" srcOrd="4" destOrd="0" presId="urn:microsoft.com/office/officeart/2005/8/layout/list1"/>
    <dgm:cxn modelId="{6CBD6818-BA0C-4B87-8E22-E8DA511A4C66}" type="presParOf" srcId="{A3AC3BD2-4DA0-49DD-A0F5-21A894F932DD}" destId="{947BB15E-965B-4DA5-9A05-03EF6E4C26B0}" srcOrd="0" destOrd="0" presId="urn:microsoft.com/office/officeart/2005/8/layout/list1"/>
    <dgm:cxn modelId="{46E732DF-ADAB-4E71-B5A2-093AD2B75C7A}" type="presParOf" srcId="{A3AC3BD2-4DA0-49DD-A0F5-21A894F932DD}" destId="{FAE2869B-DEBC-450D-ACE7-E8F39973C48C}" srcOrd="1" destOrd="0" presId="urn:microsoft.com/office/officeart/2005/8/layout/list1"/>
    <dgm:cxn modelId="{0DE3EB54-2516-45C2-BF34-790F051E3318}" type="presParOf" srcId="{1468649A-9871-43B4-9A02-F12621831BFF}" destId="{437B9E00-220F-49D3-801A-B8B0723CC7D5}" srcOrd="5" destOrd="0" presId="urn:microsoft.com/office/officeart/2005/8/layout/list1"/>
    <dgm:cxn modelId="{AB5498E3-3D99-4C7C-B00E-929BF56DEE0F}" type="presParOf" srcId="{1468649A-9871-43B4-9A02-F12621831BFF}" destId="{1109D2C5-77A2-4C3B-9BFE-901E6DBB8570}" srcOrd="6" destOrd="0" presId="urn:microsoft.com/office/officeart/2005/8/layout/list1"/>
    <dgm:cxn modelId="{6E38C7B9-2E60-4607-877E-521B059C5207}" type="presParOf" srcId="{1468649A-9871-43B4-9A02-F12621831BFF}" destId="{EB81CD26-2E41-4742-A618-F707F475E9FB}" srcOrd="7" destOrd="0" presId="urn:microsoft.com/office/officeart/2005/8/layout/list1"/>
    <dgm:cxn modelId="{0C3A6547-CFC4-4256-9DC7-8399D51B47CE}" type="presParOf" srcId="{1468649A-9871-43B4-9A02-F12621831BFF}" destId="{CB44317B-5271-4571-8579-EA1C0A4BB0F6}" srcOrd="8" destOrd="0" presId="urn:microsoft.com/office/officeart/2005/8/layout/list1"/>
    <dgm:cxn modelId="{D46E05CF-5423-4697-A304-7705DBDA38A2}" type="presParOf" srcId="{CB44317B-5271-4571-8579-EA1C0A4BB0F6}" destId="{60D0594B-699A-4045-8B26-A1A9FCBED547}" srcOrd="0" destOrd="0" presId="urn:microsoft.com/office/officeart/2005/8/layout/list1"/>
    <dgm:cxn modelId="{6EF1F0AA-0335-40F5-850D-687C50C11149}" type="presParOf" srcId="{CB44317B-5271-4571-8579-EA1C0A4BB0F6}" destId="{094A0D21-B03B-4AA5-BAED-9C14100B3B25}" srcOrd="1" destOrd="0" presId="urn:microsoft.com/office/officeart/2005/8/layout/list1"/>
    <dgm:cxn modelId="{BF78E909-EA21-466F-9FA3-A4158BCE2E64}" type="presParOf" srcId="{1468649A-9871-43B4-9A02-F12621831BFF}" destId="{03329102-F683-42B7-B4A6-BC392837707D}" srcOrd="9" destOrd="0" presId="urn:microsoft.com/office/officeart/2005/8/layout/list1"/>
    <dgm:cxn modelId="{1047FDEB-D124-46A3-A54E-033BA1B44717}" type="presParOf" srcId="{1468649A-9871-43B4-9A02-F12621831BFF}" destId="{42699976-D2CB-4DB9-A752-46C348AFC03B}" srcOrd="10" destOrd="0" presId="urn:microsoft.com/office/officeart/2005/8/layout/list1"/>
    <dgm:cxn modelId="{36C6F1B5-30B2-4D93-8ED8-60A755D4C2A3}" type="presParOf" srcId="{1468649A-9871-43B4-9A02-F12621831BFF}" destId="{FB782D4E-34EA-491E-932A-01C5C1871E80}" srcOrd="11" destOrd="0" presId="urn:microsoft.com/office/officeart/2005/8/layout/list1"/>
    <dgm:cxn modelId="{FDDD2BF7-DABE-45C8-A26D-F74F9E5FC5C0}" type="presParOf" srcId="{1468649A-9871-43B4-9A02-F12621831BFF}" destId="{F326AC1D-37C8-413E-80B2-AD0CA5F0863C}" srcOrd="12" destOrd="0" presId="urn:microsoft.com/office/officeart/2005/8/layout/list1"/>
    <dgm:cxn modelId="{C283D684-D3F0-49AE-98D3-CE571F886C4B}" type="presParOf" srcId="{F326AC1D-37C8-413E-80B2-AD0CA5F0863C}" destId="{129B6309-ABB8-41E8-91F7-9108985DDE74}" srcOrd="0" destOrd="0" presId="urn:microsoft.com/office/officeart/2005/8/layout/list1"/>
    <dgm:cxn modelId="{4037AC21-7277-4449-81FC-B97ECE9586A8}" type="presParOf" srcId="{F326AC1D-37C8-413E-80B2-AD0CA5F0863C}" destId="{1D36C78C-D17E-4BAE-A543-EAD484513CA2}" srcOrd="1" destOrd="0" presId="urn:microsoft.com/office/officeart/2005/8/layout/list1"/>
    <dgm:cxn modelId="{7CA8A5CB-E8AC-4B32-9FD6-CBA583FCC469}" type="presParOf" srcId="{1468649A-9871-43B4-9A02-F12621831BFF}" destId="{34B4AA4E-0FA9-4B84-8801-930F58682A81}" srcOrd="13" destOrd="0" presId="urn:microsoft.com/office/officeart/2005/8/layout/list1"/>
    <dgm:cxn modelId="{DA0A12B8-4A69-4A8D-94AD-5288D848F0C6}" type="presParOf" srcId="{1468649A-9871-43B4-9A02-F12621831BFF}" destId="{07EFD319-1E10-47F4-97FB-C18E3660FAFC}" srcOrd="14" destOrd="0" presId="urn:microsoft.com/office/officeart/2005/8/layout/list1"/>
    <dgm:cxn modelId="{627C6BC2-2386-4584-B464-E8F8EF3343F5}" type="presParOf" srcId="{1468649A-9871-43B4-9A02-F12621831BFF}" destId="{FCB07F5B-5891-4634-88BB-EBD155A12A47}" srcOrd="15" destOrd="0" presId="urn:microsoft.com/office/officeart/2005/8/layout/list1"/>
    <dgm:cxn modelId="{96EE9FA7-2E4B-433A-9120-4A4CC47B2CA4}" type="presParOf" srcId="{1468649A-9871-43B4-9A02-F12621831BFF}" destId="{5639453B-861C-47AC-90A9-0E891998D9D3}" srcOrd="16" destOrd="0" presId="urn:microsoft.com/office/officeart/2005/8/layout/list1"/>
    <dgm:cxn modelId="{06BA9962-FAED-44FE-B7A5-298E5EDAB2F0}" type="presParOf" srcId="{5639453B-861C-47AC-90A9-0E891998D9D3}" destId="{70B4524F-C33C-49F6-AC21-1D52AAF0F188}" srcOrd="0" destOrd="0" presId="urn:microsoft.com/office/officeart/2005/8/layout/list1"/>
    <dgm:cxn modelId="{F1B1C63A-22C4-4D88-9D1B-A23E3116203A}" type="presParOf" srcId="{5639453B-861C-47AC-90A9-0E891998D9D3}" destId="{FD9B4AF5-CBDE-4003-A160-1659BAAE8CAA}" srcOrd="1" destOrd="0" presId="urn:microsoft.com/office/officeart/2005/8/layout/list1"/>
    <dgm:cxn modelId="{5DBEAFF3-B4F2-4CDC-8C54-D552E50D6F9F}" type="presParOf" srcId="{1468649A-9871-43B4-9A02-F12621831BFF}" destId="{32D0AE51-CFDB-4252-9866-0B4940BF383E}" srcOrd="17" destOrd="0" presId="urn:microsoft.com/office/officeart/2005/8/layout/list1"/>
    <dgm:cxn modelId="{645D512E-40ED-4727-BBBE-63B06E745C75}" type="presParOf" srcId="{1468649A-9871-43B4-9A02-F12621831BFF}" destId="{864EB09A-B285-4FC6-A573-FEE48079EA05}" srcOrd="18" destOrd="0" presId="urn:microsoft.com/office/officeart/2005/8/layout/list1"/>
    <dgm:cxn modelId="{CA9579F3-C779-4B12-9343-B1CD9A8AD68B}" type="presParOf" srcId="{1468649A-9871-43B4-9A02-F12621831BFF}" destId="{CAE54938-74B6-438D-A6DA-773205884C4C}" srcOrd="19" destOrd="0" presId="urn:microsoft.com/office/officeart/2005/8/layout/list1"/>
    <dgm:cxn modelId="{6C305679-FA40-46D9-909C-C92F501A2ADF}" type="presParOf" srcId="{1468649A-9871-43B4-9A02-F12621831BFF}" destId="{898D918D-92CE-4D89-A23F-0ACA9BB7294F}" srcOrd="20" destOrd="0" presId="urn:microsoft.com/office/officeart/2005/8/layout/list1"/>
    <dgm:cxn modelId="{ADBD1E1C-A149-4335-8ED4-B517FB1C2EE3}" type="presParOf" srcId="{898D918D-92CE-4D89-A23F-0ACA9BB7294F}" destId="{A9EE048B-FE8A-4C5D-8A6A-2E52E33DC962}" srcOrd="0" destOrd="0" presId="urn:microsoft.com/office/officeart/2005/8/layout/list1"/>
    <dgm:cxn modelId="{7C6EDF19-CC64-40EF-B2F9-AA1FBAAD0BAC}" type="presParOf" srcId="{898D918D-92CE-4D89-A23F-0ACA9BB7294F}" destId="{A8CE31F2-7A9C-46E3-B226-6FBB6556827B}" srcOrd="1" destOrd="0" presId="urn:microsoft.com/office/officeart/2005/8/layout/list1"/>
    <dgm:cxn modelId="{DD2312D4-142A-41FA-9BE6-27B9ED18BC10}" type="presParOf" srcId="{1468649A-9871-43B4-9A02-F12621831BFF}" destId="{9B36839F-AD12-4E67-8BAF-E4438891E3B7}" srcOrd="21" destOrd="0" presId="urn:microsoft.com/office/officeart/2005/8/layout/list1"/>
    <dgm:cxn modelId="{34E80470-3A71-4F57-8D5E-B0BC1D632859}" type="presParOf" srcId="{1468649A-9871-43B4-9A02-F12621831BFF}" destId="{9146C4F9-1068-423D-ACE0-55A247404553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7D67937-AE0E-4E7D-9B2E-845B73567A8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462989B-838E-48C8-A965-5CB9598F1B8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chemeClr val="bg1">
                  <a:lumMod val="50000"/>
                </a:schemeClr>
              </a:solidFill>
              <a:latin typeface="Arial Nova"/>
            </a:rPr>
            <a:t>Call for projects</a:t>
          </a:r>
        </a:p>
      </dgm:t>
    </dgm:pt>
    <dgm:pt modelId="{5120BFE8-71A3-4558-AB10-B06E585B5E9C}" type="parTrans" cxnId="{C531B7B9-393F-4B39-9246-C117315B8FB3}">
      <dgm:prSet/>
      <dgm:spPr/>
      <dgm:t>
        <a:bodyPr/>
        <a:lstStyle/>
        <a:p>
          <a:endParaRPr lang="en-US"/>
        </a:p>
      </dgm:t>
    </dgm:pt>
    <dgm:pt modelId="{D4791A1D-CF15-4BF1-BEAF-6D8024EE0F84}" type="sibTrans" cxnId="{C531B7B9-393F-4B39-9246-C117315B8FB3}">
      <dgm:prSet/>
      <dgm:spPr/>
      <dgm:t>
        <a:bodyPr/>
        <a:lstStyle/>
        <a:p>
          <a:endParaRPr lang="en-US"/>
        </a:p>
      </dgm:t>
    </dgm:pt>
    <dgm:pt modelId="{0BAB55C1-87ED-451C-BA32-7ED3ADF9834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>
                  <a:lumMod val="50000"/>
                </a:schemeClr>
              </a:solidFill>
              <a:latin typeface="Arial Nova"/>
            </a:rPr>
            <a:t>Assess readiness to proceed to construction</a:t>
          </a:r>
        </a:p>
      </dgm:t>
    </dgm:pt>
    <dgm:pt modelId="{F827CC05-DFE8-4E9F-9D06-11BCAC4D7B2D}" type="parTrans" cxnId="{BEAB9A5A-0223-4792-AD2D-D558A450460B}">
      <dgm:prSet/>
      <dgm:spPr/>
      <dgm:t>
        <a:bodyPr/>
        <a:lstStyle/>
        <a:p>
          <a:endParaRPr lang="en-US"/>
        </a:p>
      </dgm:t>
    </dgm:pt>
    <dgm:pt modelId="{3C1636FF-57C0-49AA-88F8-1544CE698575}" type="sibTrans" cxnId="{BEAB9A5A-0223-4792-AD2D-D558A450460B}">
      <dgm:prSet/>
      <dgm:spPr/>
      <dgm:t>
        <a:bodyPr/>
        <a:lstStyle/>
        <a:p>
          <a:endParaRPr lang="en-US"/>
        </a:p>
      </dgm:t>
    </dgm:pt>
    <dgm:pt modelId="{2DDEB396-648C-46B2-85D0-F04EA8E04B4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>
                  <a:lumMod val="50000"/>
                </a:schemeClr>
              </a:solidFill>
              <a:latin typeface="Arial Nova"/>
            </a:rPr>
            <a:t>Determine fundable projects with consideration of available funds (State Capital Budget, EPA grants)</a:t>
          </a:r>
          <a:endParaRPr lang="en-US" b="0" dirty="0">
            <a:solidFill>
              <a:schemeClr val="bg1">
                <a:lumMod val="50000"/>
              </a:schemeClr>
            </a:solidFill>
            <a:latin typeface="Arial Nova"/>
          </a:endParaRPr>
        </a:p>
      </dgm:t>
    </dgm:pt>
    <dgm:pt modelId="{5D283269-544B-46E7-ACE6-86EEFC799DC9}" type="parTrans" cxnId="{28CAD19D-FA00-48C0-8EC6-051F7636D02F}">
      <dgm:prSet/>
      <dgm:spPr/>
      <dgm:t>
        <a:bodyPr/>
        <a:lstStyle/>
        <a:p>
          <a:endParaRPr lang="en-US"/>
        </a:p>
      </dgm:t>
    </dgm:pt>
    <dgm:pt modelId="{8592E583-4B24-429F-ACED-18AA92A0CA1C}" type="sibTrans" cxnId="{28CAD19D-FA00-48C0-8EC6-051F7636D02F}">
      <dgm:prSet/>
      <dgm:spPr/>
      <dgm:t>
        <a:bodyPr/>
        <a:lstStyle/>
        <a:p>
          <a:endParaRPr lang="en-US"/>
        </a:p>
      </dgm:t>
    </dgm:pt>
    <dgm:pt modelId="{BBF5D014-88A7-4A3E-8C85-BBADB834D2E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solidFill>
                <a:schemeClr val="tx2"/>
              </a:solidFill>
              <a:latin typeface="Arial Nova"/>
            </a:rPr>
            <a:t>Public notice of public hearing</a:t>
          </a:r>
        </a:p>
      </dgm:t>
    </dgm:pt>
    <dgm:pt modelId="{31527A74-EB75-47A2-A990-44FAF5F17C4C}" type="parTrans" cxnId="{6FD69718-AA94-4677-93B5-9A9F60C54497}">
      <dgm:prSet/>
      <dgm:spPr/>
      <dgm:t>
        <a:bodyPr/>
        <a:lstStyle/>
        <a:p>
          <a:endParaRPr lang="en-US"/>
        </a:p>
      </dgm:t>
    </dgm:pt>
    <dgm:pt modelId="{A00B7B52-EE23-4260-8F26-6CE44AA00596}" type="sibTrans" cxnId="{6FD69718-AA94-4677-93B5-9A9F60C54497}">
      <dgm:prSet/>
      <dgm:spPr/>
      <dgm:t>
        <a:bodyPr/>
        <a:lstStyle/>
        <a:p>
          <a:endParaRPr lang="en-US"/>
        </a:p>
      </dgm:t>
    </dgm:pt>
    <dgm:pt modelId="{F8E9CB61-D4CF-489A-9F13-C57F054BC0B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solidFill>
                <a:schemeClr val="tx2"/>
              </a:solidFill>
              <a:latin typeface="Arial Nova"/>
            </a:rPr>
            <a:t>Public hearing at DEEP</a:t>
          </a:r>
        </a:p>
      </dgm:t>
    </dgm:pt>
    <dgm:pt modelId="{14CA5469-C6FD-434D-B860-5A30B3780CF2}" type="parTrans" cxnId="{F3CDB17A-2159-4B88-95DC-12D9A078DA6E}">
      <dgm:prSet/>
      <dgm:spPr/>
      <dgm:t>
        <a:bodyPr/>
        <a:lstStyle/>
        <a:p>
          <a:endParaRPr lang="en-US"/>
        </a:p>
      </dgm:t>
    </dgm:pt>
    <dgm:pt modelId="{A042399D-4FD6-491C-8C57-B838F429DDC5}" type="sibTrans" cxnId="{F3CDB17A-2159-4B88-95DC-12D9A078DA6E}">
      <dgm:prSet/>
      <dgm:spPr/>
      <dgm:t>
        <a:bodyPr/>
        <a:lstStyle/>
        <a:p>
          <a:endParaRPr lang="en-US"/>
        </a:p>
      </dgm:t>
    </dgm:pt>
    <dgm:pt modelId="{D15704B4-3B00-40CC-ABEC-1ABB0AE4D4C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rial Nova"/>
            </a:rPr>
            <a:t>Prepare hearing examiner’s report</a:t>
          </a:r>
        </a:p>
      </dgm:t>
    </dgm:pt>
    <dgm:pt modelId="{D6EA410C-2AE9-4409-BD5E-A7EAF8994FC9}" type="parTrans" cxnId="{A6172D87-0CDE-4A7C-A7A1-B1DAACF159FC}">
      <dgm:prSet/>
      <dgm:spPr/>
      <dgm:t>
        <a:bodyPr/>
        <a:lstStyle/>
        <a:p>
          <a:endParaRPr lang="en-US"/>
        </a:p>
      </dgm:t>
    </dgm:pt>
    <dgm:pt modelId="{0E24B30C-0E49-438A-BD88-A164BF1419E4}" type="sibTrans" cxnId="{A6172D87-0CDE-4A7C-A7A1-B1DAACF159FC}">
      <dgm:prSet/>
      <dgm:spPr/>
      <dgm:t>
        <a:bodyPr/>
        <a:lstStyle/>
        <a:p>
          <a:endParaRPr lang="en-US"/>
        </a:p>
      </dgm:t>
    </dgm:pt>
    <dgm:pt modelId="{9490377C-913D-445E-9165-1A24F61FA7C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rial Nova"/>
            </a:rPr>
            <a:t>DEEP approval</a:t>
          </a:r>
        </a:p>
      </dgm:t>
    </dgm:pt>
    <dgm:pt modelId="{438802B1-62DA-42F5-9104-A300724E608A}" type="parTrans" cxnId="{D3ACCA3C-695D-48B7-95E6-BBAADBB34FA6}">
      <dgm:prSet/>
      <dgm:spPr/>
      <dgm:t>
        <a:bodyPr/>
        <a:lstStyle/>
        <a:p>
          <a:endParaRPr lang="en-US"/>
        </a:p>
      </dgm:t>
    </dgm:pt>
    <dgm:pt modelId="{E4C6A544-B241-4B6D-8229-85319EB6315E}" type="sibTrans" cxnId="{D3ACCA3C-695D-48B7-95E6-BBAADBB34FA6}">
      <dgm:prSet/>
      <dgm:spPr/>
      <dgm:t>
        <a:bodyPr/>
        <a:lstStyle/>
        <a:p>
          <a:endParaRPr lang="en-US"/>
        </a:p>
      </dgm:t>
    </dgm:pt>
    <dgm:pt modelId="{C8D74198-DB12-48A0-8622-35C53BD30A77}">
      <dgm:prSet phldr="0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>
              <a:solidFill>
                <a:schemeClr val="bg1">
                  <a:lumMod val="50000"/>
                </a:schemeClr>
              </a:solidFill>
              <a:latin typeface="Arial Nova"/>
            </a:rPr>
            <a:t>$2.4B in needs submitted</a:t>
          </a:r>
        </a:p>
      </dgm:t>
    </dgm:pt>
    <dgm:pt modelId="{6437288C-6968-4471-9689-DF8FBFC8E0D1}" type="parTrans" cxnId="{7E700830-0020-4F8B-ADDF-D6C9591DD9BF}">
      <dgm:prSet/>
      <dgm:spPr/>
      <dgm:t>
        <a:bodyPr/>
        <a:lstStyle/>
        <a:p>
          <a:endParaRPr lang="en-US"/>
        </a:p>
      </dgm:t>
    </dgm:pt>
    <dgm:pt modelId="{186D0D5A-E6C8-43D4-879A-158AECBD03C1}" type="sibTrans" cxnId="{7E700830-0020-4F8B-ADDF-D6C9591DD9BF}">
      <dgm:prSet/>
      <dgm:spPr/>
      <dgm:t>
        <a:bodyPr/>
        <a:lstStyle/>
        <a:p>
          <a:endParaRPr lang="en-US"/>
        </a:p>
      </dgm:t>
    </dgm:pt>
    <dgm:pt modelId="{B37B5BFA-17DE-4696-8828-E0BD101C3626}">
      <dgm:prSet phldr="0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>
              <a:solidFill>
                <a:srgbClr val="0D2C6C"/>
              </a:solidFill>
              <a:latin typeface="Arial Nova"/>
            </a:rPr>
            <a:t>Finalizing draft</a:t>
          </a:r>
        </a:p>
      </dgm:t>
    </dgm:pt>
    <dgm:pt modelId="{21E5E009-B44F-45F8-A4A0-38B6981E8300}" type="parTrans" cxnId="{A587D347-A1DC-45F9-B19B-8920099CE4B1}">
      <dgm:prSet/>
      <dgm:spPr/>
      <dgm:t>
        <a:bodyPr/>
        <a:lstStyle/>
        <a:p>
          <a:endParaRPr lang="en-US"/>
        </a:p>
      </dgm:t>
    </dgm:pt>
    <dgm:pt modelId="{0F963B2D-7541-4750-8AAD-0290EB82C632}" type="sibTrans" cxnId="{A587D347-A1DC-45F9-B19B-8920099CE4B1}">
      <dgm:prSet/>
      <dgm:spPr/>
      <dgm:t>
        <a:bodyPr/>
        <a:lstStyle/>
        <a:p>
          <a:endParaRPr lang="en-US"/>
        </a:p>
      </dgm:t>
    </dgm:pt>
    <dgm:pt modelId="{3BE86AF3-7002-4F23-905B-A8A4DC259196}">
      <dgm:prSet phldr="0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>
              <a:solidFill>
                <a:schemeClr val="bg1">
                  <a:lumMod val="50000"/>
                </a:schemeClr>
              </a:solidFill>
              <a:latin typeface="Arial Nova" panose="020B0504020202020204" pitchFamily="34" charset="0"/>
              <a:cs typeface="Calibri"/>
            </a:rPr>
            <a:t>$900M+ in needs assessed as ready projects</a:t>
          </a:r>
          <a:endParaRPr lang="en-US" sz="1400" dirty="0">
            <a:solidFill>
              <a:schemeClr val="bg1">
                <a:lumMod val="50000"/>
              </a:schemeClr>
            </a:solidFill>
            <a:latin typeface="Arial Nova" panose="020B0504020202020204" pitchFamily="34" charset="0"/>
          </a:endParaRPr>
        </a:p>
      </dgm:t>
    </dgm:pt>
    <dgm:pt modelId="{98C62292-7556-44FF-9F93-042365DF7860}" type="parTrans" cxnId="{B8CBAFA8-EBD9-4524-B678-CC0B3BCBF7EC}">
      <dgm:prSet/>
      <dgm:spPr/>
      <dgm:t>
        <a:bodyPr/>
        <a:lstStyle/>
        <a:p>
          <a:endParaRPr lang="en-US"/>
        </a:p>
      </dgm:t>
    </dgm:pt>
    <dgm:pt modelId="{300CBA91-A0FE-47B5-BE70-F36E314D70A6}" type="sibTrans" cxnId="{B8CBAFA8-EBD9-4524-B678-CC0B3BCBF7EC}">
      <dgm:prSet/>
      <dgm:spPr/>
      <dgm:t>
        <a:bodyPr/>
        <a:lstStyle/>
        <a:p>
          <a:endParaRPr lang="en-US"/>
        </a:p>
      </dgm:t>
    </dgm:pt>
    <dgm:pt modelId="{A875460A-AAB5-4ED0-A4C8-5C9BCCEB4180}">
      <dgm:prSet phldr="0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solidFill>
                <a:srgbClr val="0D2C6C"/>
              </a:solidFill>
              <a:latin typeface="Arial Nova"/>
            </a:rPr>
            <a:t>Prepare draft PL document</a:t>
          </a:r>
          <a:endParaRPr lang="en-US" sz="1600" dirty="0"/>
        </a:p>
      </dgm:t>
    </dgm:pt>
    <dgm:pt modelId="{D2FAB7B5-2ACB-4119-AD59-172BCC95B655}" type="parTrans" cxnId="{F655389F-EBA9-432D-BD70-61FA96A4CCDE}">
      <dgm:prSet/>
      <dgm:spPr/>
      <dgm:t>
        <a:bodyPr/>
        <a:lstStyle/>
        <a:p>
          <a:endParaRPr lang="en-US"/>
        </a:p>
      </dgm:t>
    </dgm:pt>
    <dgm:pt modelId="{049DD73A-B0E4-4E97-8FA7-B11C7ACE42EC}" type="sibTrans" cxnId="{F655389F-EBA9-432D-BD70-61FA96A4CCDE}">
      <dgm:prSet/>
      <dgm:spPr/>
      <dgm:t>
        <a:bodyPr/>
        <a:lstStyle/>
        <a:p>
          <a:endParaRPr lang="en-US"/>
        </a:p>
      </dgm:t>
    </dgm:pt>
    <dgm:pt modelId="{7C757636-F7B3-4621-8B07-767391D5215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>
              <a:solidFill>
                <a:schemeClr val="tx2"/>
              </a:solidFill>
              <a:latin typeface="Arial Nova"/>
            </a:rPr>
            <a:t>Anticipated later this fall</a:t>
          </a:r>
        </a:p>
      </dgm:t>
    </dgm:pt>
    <dgm:pt modelId="{A7774775-2FCB-4BEE-BB3B-58FE7B568EED}" type="parTrans" cxnId="{5124B593-277D-405D-A2FE-80D795D6ABC7}">
      <dgm:prSet/>
      <dgm:spPr/>
      <dgm:t>
        <a:bodyPr/>
        <a:lstStyle/>
        <a:p>
          <a:endParaRPr lang="en-US"/>
        </a:p>
      </dgm:t>
    </dgm:pt>
    <dgm:pt modelId="{F4C0CB7A-09BE-45C1-949E-861EA14378F6}" type="sibTrans" cxnId="{5124B593-277D-405D-A2FE-80D795D6ABC7}">
      <dgm:prSet/>
      <dgm:spPr/>
      <dgm:t>
        <a:bodyPr/>
        <a:lstStyle/>
        <a:p>
          <a:endParaRPr lang="en-US"/>
        </a:p>
      </dgm:t>
    </dgm:pt>
    <dgm:pt modelId="{98DC2B86-99ED-4CB8-B2A5-8451B308C77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>
              <a:solidFill>
                <a:schemeClr val="tx2"/>
              </a:solidFill>
              <a:latin typeface="Arial Nova"/>
            </a:rPr>
            <a:t>Will be virtual again</a:t>
          </a:r>
        </a:p>
      </dgm:t>
    </dgm:pt>
    <dgm:pt modelId="{15280915-B8D2-410F-82B9-BA74463C660F}" type="parTrans" cxnId="{4EC59582-39C8-4AAF-BF0B-AD7A145805EA}">
      <dgm:prSet/>
      <dgm:spPr/>
      <dgm:t>
        <a:bodyPr/>
        <a:lstStyle/>
        <a:p>
          <a:endParaRPr lang="en-US"/>
        </a:p>
      </dgm:t>
    </dgm:pt>
    <dgm:pt modelId="{B523CDCC-99F3-4789-B7C3-C2DD60DFECF6}" type="sibTrans" cxnId="{4EC59582-39C8-4AAF-BF0B-AD7A145805EA}">
      <dgm:prSet/>
      <dgm:spPr/>
      <dgm:t>
        <a:bodyPr/>
        <a:lstStyle/>
        <a:p>
          <a:endParaRPr lang="en-US"/>
        </a:p>
      </dgm:t>
    </dgm:pt>
    <dgm:pt modelId="{49574368-D529-49D3-BD9B-5F4AEB8D3BE2}" type="pres">
      <dgm:prSet presAssocID="{17D67937-AE0E-4E7D-9B2E-845B73567A85}" presName="root" presStyleCnt="0">
        <dgm:presLayoutVars>
          <dgm:dir/>
          <dgm:resizeHandles val="exact"/>
        </dgm:presLayoutVars>
      </dgm:prSet>
      <dgm:spPr/>
    </dgm:pt>
    <dgm:pt modelId="{8D64BA89-EB77-46E3-B940-07F997B41C79}" type="pres">
      <dgm:prSet presAssocID="{B462989B-838E-48C8-A965-5CB9598F1B84}" presName="compNode" presStyleCnt="0"/>
      <dgm:spPr/>
    </dgm:pt>
    <dgm:pt modelId="{B2365102-08C2-442F-8D81-59B783C8D24D}" type="pres">
      <dgm:prSet presAssocID="{B462989B-838E-48C8-A965-5CB9598F1B84}" presName="bgRect" presStyleLbl="bgShp" presStyleIdx="0" presStyleCnt="8"/>
      <dgm:spPr/>
    </dgm:pt>
    <dgm:pt modelId="{BDF58859-383C-4047-B896-7390A084C37E}" type="pres">
      <dgm:prSet presAssocID="{B462989B-838E-48C8-A965-5CB9598F1B84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B6F7C83-FD19-438F-8AE8-8EF9716655A1}" type="pres">
      <dgm:prSet presAssocID="{B462989B-838E-48C8-A965-5CB9598F1B84}" presName="spaceRect" presStyleCnt="0"/>
      <dgm:spPr/>
    </dgm:pt>
    <dgm:pt modelId="{8003C4F6-68CB-48C0-AB5F-10FEFAE14A05}" type="pres">
      <dgm:prSet presAssocID="{B462989B-838E-48C8-A965-5CB9598F1B84}" presName="parTx" presStyleLbl="revTx" presStyleIdx="0" presStyleCnt="13">
        <dgm:presLayoutVars>
          <dgm:chMax val="0"/>
          <dgm:chPref val="0"/>
        </dgm:presLayoutVars>
      </dgm:prSet>
      <dgm:spPr/>
    </dgm:pt>
    <dgm:pt modelId="{F6AE5B3F-ECF5-444F-91FB-6C1A06D925E7}" type="pres">
      <dgm:prSet presAssocID="{B462989B-838E-48C8-A965-5CB9598F1B84}" presName="desTx" presStyleLbl="revTx" presStyleIdx="1" presStyleCnt="13">
        <dgm:presLayoutVars/>
      </dgm:prSet>
      <dgm:spPr/>
    </dgm:pt>
    <dgm:pt modelId="{8916915D-99FB-468F-82D7-5CCD07FF5545}" type="pres">
      <dgm:prSet presAssocID="{D4791A1D-CF15-4BF1-BEAF-6D8024EE0F84}" presName="sibTrans" presStyleCnt="0"/>
      <dgm:spPr/>
    </dgm:pt>
    <dgm:pt modelId="{185C827B-0222-445C-8E5E-DB6B0E047E81}" type="pres">
      <dgm:prSet presAssocID="{0BAB55C1-87ED-451C-BA32-7ED3ADF98342}" presName="compNode" presStyleCnt="0"/>
      <dgm:spPr/>
    </dgm:pt>
    <dgm:pt modelId="{7EF4C736-9001-445F-8A14-D7E9A6A08B61}" type="pres">
      <dgm:prSet presAssocID="{0BAB55C1-87ED-451C-BA32-7ED3ADF98342}" presName="bgRect" presStyleLbl="bgShp" presStyleIdx="1" presStyleCnt="8"/>
      <dgm:spPr/>
    </dgm:pt>
    <dgm:pt modelId="{EFFF433B-D193-446E-94A9-2591556D6882}" type="pres">
      <dgm:prSet presAssocID="{0BAB55C1-87ED-451C-BA32-7ED3ADF98342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39DA5616-E500-4FB0-BD9C-DFAF2DAB0AA9}" type="pres">
      <dgm:prSet presAssocID="{0BAB55C1-87ED-451C-BA32-7ED3ADF98342}" presName="spaceRect" presStyleCnt="0"/>
      <dgm:spPr/>
    </dgm:pt>
    <dgm:pt modelId="{A77637E1-8339-4710-BF0D-EEE730FA7022}" type="pres">
      <dgm:prSet presAssocID="{0BAB55C1-87ED-451C-BA32-7ED3ADF98342}" presName="parTx" presStyleLbl="revTx" presStyleIdx="2" presStyleCnt="13">
        <dgm:presLayoutVars>
          <dgm:chMax val="0"/>
          <dgm:chPref val="0"/>
        </dgm:presLayoutVars>
      </dgm:prSet>
      <dgm:spPr/>
    </dgm:pt>
    <dgm:pt modelId="{11C3744D-6CB9-4BF1-8068-D119CAC384C9}" type="pres">
      <dgm:prSet presAssocID="{0BAB55C1-87ED-451C-BA32-7ED3ADF98342}" presName="desTx" presStyleLbl="revTx" presStyleIdx="3" presStyleCnt="13">
        <dgm:presLayoutVars/>
      </dgm:prSet>
      <dgm:spPr/>
    </dgm:pt>
    <dgm:pt modelId="{8A35CD18-6E68-4049-A7B9-D8E43E3F62EE}" type="pres">
      <dgm:prSet presAssocID="{3C1636FF-57C0-49AA-88F8-1544CE698575}" presName="sibTrans" presStyleCnt="0"/>
      <dgm:spPr/>
    </dgm:pt>
    <dgm:pt modelId="{7510753E-DD5A-4550-96D9-C34937B86732}" type="pres">
      <dgm:prSet presAssocID="{2DDEB396-648C-46B2-85D0-F04EA8E04B48}" presName="compNode" presStyleCnt="0"/>
      <dgm:spPr/>
    </dgm:pt>
    <dgm:pt modelId="{927778F9-9DBB-4279-8242-4F88786F0F5E}" type="pres">
      <dgm:prSet presAssocID="{2DDEB396-648C-46B2-85D0-F04EA8E04B48}" presName="bgRect" presStyleLbl="bgShp" presStyleIdx="2" presStyleCnt="8"/>
      <dgm:spPr/>
    </dgm:pt>
    <dgm:pt modelId="{15739130-BC0F-4C5A-A0FA-00A675005EE1}" type="pres">
      <dgm:prSet presAssocID="{2DDEB396-648C-46B2-85D0-F04EA8E04B48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DBC6799E-F2ED-4B7A-BC50-DF9015B1F5D1}" type="pres">
      <dgm:prSet presAssocID="{2DDEB396-648C-46B2-85D0-F04EA8E04B48}" presName="spaceRect" presStyleCnt="0"/>
      <dgm:spPr/>
    </dgm:pt>
    <dgm:pt modelId="{658E50F6-1CB9-4E4E-A34F-302B0BA554EC}" type="pres">
      <dgm:prSet presAssocID="{2DDEB396-648C-46B2-85D0-F04EA8E04B48}" presName="parTx" presStyleLbl="revTx" presStyleIdx="4" presStyleCnt="13">
        <dgm:presLayoutVars>
          <dgm:chMax val="0"/>
          <dgm:chPref val="0"/>
        </dgm:presLayoutVars>
      </dgm:prSet>
      <dgm:spPr/>
    </dgm:pt>
    <dgm:pt modelId="{6E5069E6-C4B3-4BED-B680-5B6AB7447121}" type="pres">
      <dgm:prSet presAssocID="{8592E583-4B24-429F-ACED-18AA92A0CA1C}" presName="sibTrans" presStyleCnt="0"/>
      <dgm:spPr/>
    </dgm:pt>
    <dgm:pt modelId="{A19B4953-3AB5-40A6-B96F-8E864820B44F}" type="pres">
      <dgm:prSet presAssocID="{A875460A-AAB5-4ED0-A4C8-5C9BCCEB4180}" presName="compNode" presStyleCnt="0"/>
      <dgm:spPr/>
    </dgm:pt>
    <dgm:pt modelId="{13F79617-E545-4472-8A8F-984FACC819FD}" type="pres">
      <dgm:prSet presAssocID="{A875460A-AAB5-4ED0-A4C8-5C9BCCEB4180}" presName="bgRect" presStyleLbl="bgShp" presStyleIdx="3" presStyleCnt="8"/>
      <dgm:spPr>
        <a:ln w="31750">
          <a:solidFill>
            <a:srgbClr val="FF0000"/>
          </a:solidFill>
        </a:ln>
      </dgm:spPr>
    </dgm:pt>
    <dgm:pt modelId="{8CC31AA5-54B0-405D-A2DD-2BEA839613DE}" type="pres">
      <dgm:prSet presAssocID="{A875460A-AAB5-4ED0-A4C8-5C9BCCEB4180}" presName="iconRect" presStyleLbl="node1" presStyleIdx="3" presStyleCnt="8"/>
      <dgm:spPr/>
    </dgm:pt>
    <dgm:pt modelId="{A3D03CDE-5329-4F5E-A65D-202A0764D86C}" type="pres">
      <dgm:prSet presAssocID="{A875460A-AAB5-4ED0-A4C8-5C9BCCEB4180}" presName="spaceRect" presStyleCnt="0"/>
      <dgm:spPr/>
    </dgm:pt>
    <dgm:pt modelId="{0CA1373E-7439-4232-91EE-406D441E70D0}" type="pres">
      <dgm:prSet presAssocID="{A875460A-AAB5-4ED0-A4C8-5C9BCCEB4180}" presName="parTx" presStyleLbl="revTx" presStyleIdx="5" presStyleCnt="13">
        <dgm:presLayoutVars>
          <dgm:chMax val="0"/>
          <dgm:chPref val="0"/>
        </dgm:presLayoutVars>
      </dgm:prSet>
      <dgm:spPr/>
    </dgm:pt>
    <dgm:pt modelId="{87223B2B-11CF-4A62-9F89-8254EF535055}" type="pres">
      <dgm:prSet presAssocID="{A875460A-AAB5-4ED0-A4C8-5C9BCCEB4180}" presName="desTx" presStyleLbl="revTx" presStyleIdx="6" presStyleCnt="13" custScaleX="96775">
        <dgm:presLayoutVars/>
      </dgm:prSet>
      <dgm:spPr/>
    </dgm:pt>
    <dgm:pt modelId="{B7FE8D2C-224E-4DC1-B8DA-C1AA7E2A9795}" type="pres">
      <dgm:prSet presAssocID="{049DD73A-B0E4-4E97-8FA7-B11C7ACE42EC}" presName="sibTrans" presStyleCnt="0"/>
      <dgm:spPr/>
    </dgm:pt>
    <dgm:pt modelId="{C1DC9A2D-8A0B-42B6-944F-643B67BD54A7}" type="pres">
      <dgm:prSet presAssocID="{BBF5D014-88A7-4A3E-8C85-BBADB834D2EC}" presName="compNode" presStyleCnt="0"/>
      <dgm:spPr/>
    </dgm:pt>
    <dgm:pt modelId="{5BD5007E-B70D-472F-A96D-45176A6E5932}" type="pres">
      <dgm:prSet presAssocID="{BBF5D014-88A7-4A3E-8C85-BBADB834D2EC}" presName="bgRect" presStyleLbl="bgShp" presStyleIdx="4" presStyleCnt="8"/>
      <dgm:spPr/>
    </dgm:pt>
    <dgm:pt modelId="{C5A11200-FFE6-4A24-81A4-B233FFE1879B}" type="pres">
      <dgm:prSet presAssocID="{BBF5D014-88A7-4A3E-8C85-BBADB834D2EC}" presName="iconRect" presStyleLbl="node1" presStyleIdx="4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96B501DE-5AA5-4304-8227-34E63BB5ED72}" type="pres">
      <dgm:prSet presAssocID="{BBF5D014-88A7-4A3E-8C85-BBADB834D2EC}" presName="spaceRect" presStyleCnt="0"/>
      <dgm:spPr/>
    </dgm:pt>
    <dgm:pt modelId="{F74DBEAE-9EE9-4977-A9D0-9367ACDBC1AC}" type="pres">
      <dgm:prSet presAssocID="{BBF5D014-88A7-4A3E-8C85-BBADB834D2EC}" presName="parTx" presStyleLbl="revTx" presStyleIdx="7" presStyleCnt="13">
        <dgm:presLayoutVars>
          <dgm:chMax val="0"/>
          <dgm:chPref val="0"/>
        </dgm:presLayoutVars>
      </dgm:prSet>
      <dgm:spPr/>
    </dgm:pt>
    <dgm:pt modelId="{9AA41D16-DA1B-449F-80B8-298CD0B70400}" type="pres">
      <dgm:prSet presAssocID="{BBF5D014-88A7-4A3E-8C85-BBADB834D2EC}" presName="desTx" presStyleLbl="revTx" presStyleIdx="8" presStyleCnt="13">
        <dgm:presLayoutVars/>
      </dgm:prSet>
      <dgm:spPr/>
    </dgm:pt>
    <dgm:pt modelId="{69D84B3B-91C1-48CF-AB38-40ADD0BBED21}" type="pres">
      <dgm:prSet presAssocID="{A00B7B52-EE23-4260-8F26-6CE44AA00596}" presName="sibTrans" presStyleCnt="0"/>
      <dgm:spPr/>
    </dgm:pt>
    <dgm:pt modelId="{18B23D31-DEEC-4B10-9847-B5F30D0E7480}" type="pres">
      <dgm:prSet presAssocID="{F8E9CB61-D4CF-489A-9F13-C57F054BC0B8}" presName="compNode" presStyleCnt="0"/>
      <dgm:spPr/>
    </dgm:pt>
    <dgm:pt modelId="{CC8A2A38-55A1-428C-A03A-DD947353EFA4}" type="pres">
      <dgm:prSet presAssocID="{F8E9CB61-D4CF-489A-9F13-C57F054BC0B8}" presName="bgRect" presStyleLbl="bgShp" presStyleIdx="5" presStyleCnt="8"/>
      <dgm:spPr/>
    </dgm:pt>
    <dgm:pt modelId="{71ECAD6D-74E3-4115-9135-150C3622D399}" type="pres">
      <dgm:prSet presAssocID="{F8E9CB61-D4CF-489A-9F13-C57F054BC0B8}" presName="iconRect" presStyleLbl="node1" presStyleIdx="5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0B5AF404-5650-41F5-A2DA-F73C8B28A14F}" type="pres">
      <dgm:prSet presAssocID="{F8E9CB61-D4CF-489A-9F13-C57F054BC0B8}" presName="spaceRect" presStyleCnt="0"/>
      <dgm:spPr/>
    </dgm:pt>
    <dgm:pt modelId="{587B54BF-837B-454D-B8BF-CC59482CA3B2}" type="pres">
      <dgm:prSet presAssocID="{F8E9CB61-D4CF-489A-9F13-C57F054BC0B8}" presName="parTx" presStyleLbl="revTx" presStyleIdx="9" presStyleCnt="13">
        <dgm:presLayoutVars>
          <dgm:chMax val="0"/>
          <dgm:chPref val="0"/>
        </dgm:presLayoutVars>
      </dgm:prSet>
      <dgm:spPr/>
    </dgm:pt>
    <dgm:pt modelId="{C105325E-2BFF-48A0-8CE1-3177D8D89400}" type="pres">
      <dgm:prSet presAssocID="{F8E9CB61-D4CF-489A-9F13-C57F054BC0B8}" presName="desTx" presStyleLbl="revTx" presStyleIdx="10" presStyleCnt="13">
        <dgm:presLayoutVars/>
      </dgm:prSet>
      <dgm:spPr/>
    </dgm:pt>
    <dgm:pt modelId="{A95B0F3D-E483-4F47-BB4D-7082DE47F396}" type="pres">
      <dgm:prSet presAssocID="{A042399D-4FD6-491C-8C57-B838F429DDC5}" presName="sibTrans" presStyleCnt="0"/>
      <dgm:spPr/>
    </dgm:pt>
    <dgm:pt modelId="{5451BB12-789E-4030-B181-ECA63DC17A96}" type="pres">
      <dgm:prSet presAssocID="{D15704B4-3B00-40CC-ABEC-1ABB0AE4D4C2}" presName="compNode" presStyleCnt="0"/>
      <dgm:spPr/>
    </dgm:pt>
    <dgm:pt modelId="{BC089A8C-6C42-4D42-812E-AB61DA882992}" type="pres">
      <dgm:prSet presAssocID="{D15704B4-3B00-40CC-ABEC-1ABB0AE4D4C2}" presName="bgRect" presStyleLbl="bgShp" presStyleIdx="6" presStyleCnt="8"/>
      <dgm:spPr/>
    </dgm:pt>
    <dgm:pt modelId="{302BFB3C-12A6-45AA-A591-B65C49E65270}" type="pres">
      <dgm:prSet presAssocID="{D15704B4-3B00-40CC-ABEC-1ABB0AE4D4C2}" presName="iconRect" presStyleLbl="node1" presStyleIdx="6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phones"/>
        </a:ext>
      </dgm:extLst>
    </dgm:pt>
    <dgm:pt modelId="{3E56C37D-956D-46E9-A0E8-C0ABFC437D0C}" type="pres">
      <dgm:prSet presAssocID="{D15704B4-3B00-40CC-ABEC-1ABB0AE4D4C2}" presName="spaceRect" presStyleCnt="0"/>
      <dgm:spPr/>
    </dgm:pt>
    <dgm:pt modelId="{6E02BE07-5896-4D53-95D0-0BEB53F16E9A}" type="pres">
      <dgm:prSet presAssocID="{D15704B4-3B00-40CC-ABEC-1ABB0AE4D4C2}" presName="parTx" presStyleLbl="revTx" presStyleIdx="11" presStyleCnt="13">
        <dgm:presLayoutVars>
          <dgm:chMax val="0"/>
          <dgm:chPref val="0"/>
        </dgm:presLayoutVars>
      </dgm:prSet>
      <dgm:spPr/>
    </dgm:pt>
    <dgm:pt modelId="{B6988D4E-EDF4-417B-8BD0-A83FA71AAC27}" type="pres">
      <dgm:prSet presAssocID="{0E24B30C-0E49-438A-BD88-A164BF1419E4}" presName="sibTrans" presStyleCnt="0"/>
      <dgm:spPr/>
    </dgm:pt>
    <dgm:pt modelId="{DDA7ABE9-6B10-4B87-AFEB-085B1D1DDF73}" type="pres">
      <dgm:prSet presAssocID="{9490377C-913D-445E-9165-1A24F61FA7CA}" presName="compNode" presStyleCnt="0"/>
      <dgm:spPr/>
    </dgm:pt>
    <dgm:pt modelId="{086DA68F-84BA-4C0A-BE6C-7D262C1A3E51}" type="pres">
      <dgm:prSet presAssocID="{9490377C-913D-445E-9165-1A24F61FA7CA}" presName="bgRect" presStyleLbl="bgShp" presStyleIdx="7" presStyleCnt="8"/>
      <dgm:spPr/>
    </dgm:pt>
    <dgm:pt modelId="{B6BBCB28-6F15-42B8-95E3-6FD05A80178C}" type="pres">
      <dgm:prSet presAssocID="{9490377C-913D-445E-9165-1A24F61FA7CA}" presName="iconRect" presStyleLbl="node1" presStyleIdx="7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3D4E558-65AE-4795-B5C5-F8DE6029E3A5}" type="pres">
      <dgm:prSet presAssocID="{9490377C-913D-445E-9165-1A24F61FA7CA}" presName="spaceRect" presStyleCnt="0"/>
      <dgm:spPr/>
    </dgm:pt>
    <dgm:pt modelId="{D8317382-9E10-4C22-9FE1-B182213D9B0F}" type="pres">
      <dgm:prSet presAssocID="{9490377C-913D-445E-9165-1A24F61FA7CA}" presName="parTx" presStyleLbl="revTx" presStyleIdx="12" presStyleCnt="13">
        <dgm:presLayoutVars>
          <dgm:chMax val="0"/>
          <dgm:chPref val="0"/>
        </dgm:presLayoutVars>
      </dgm:prSet>
      <dgm:spPr/>
    </dgm:pt>
  </dgm:ptLst>
  <dgm:cxnLst>
    <dgm:cxn modelId="{28BEF707-A05B-4DAD-BCEA-932BC758C605}" type="presOf" srcId="{9490377C-913D-445E-9165-1A24F61FA7CA}" destId="{D8317382-9E10-4C22-9FE1-B182213D9B0F}" srcOrd="0" destOrd="0" presId="urn:microsoft.com/office/officeart/2018/2/layout/IconVerticalSolidList"/>
    <dgm:cxn modelId="{6FD69718-AA94-4677-93B5-9A9F60C54497}" srcId="{17D67937-AE0E-4E7D-9B2E-845B73567A85}" destId="{BBF5D014-88A7-4A3E-8C85-BBADB834D2EC}" srcOrd="4" destOrd="0" parTransId="{31527A74-EB75-47A2-A990-44FAF5F17C4C}" sibTransId="{A00B7B52-EE23-4260-8F26-6CE44AA00596}"/>
    <dgm:cxn modelId="{7E700830-0020-4F8B-ADDF-D6C9591DD9BF}" srcId="{B462989B-838E-48C8-A965-5CB9598F1B84}" destId="{C8D74198-DB12-48A0-8622-35C53BD30A77}" srcOrd="0" destOrd="0" parTransId="{6437288C-6968-4471-9689-DF8FBFC8E0D1}" sibTransId="{186D0D5A-E6C8-43D4-879A-158AECBD03C1}"/>
    <dgm:cxn modelId="{AB2EFA30-9391-42E3-BA8D-26DF0F28307C}" type="presOf" srcId="{3BE86AF3-7002-4F23-905B-A8A4DC259196}" destId="{11C3744D-6CB9-4BF1-8068-D119CAC384C9}" srcOrd="0" destOrd="0" presId="urn:microsoft.com/office/officeart/2018/2/layout/IconVerticalSolidList"/>
    <dgm:cxn modelId="{78737534-9556-4ED8-98DE-2D01EC9BC63D}" type="presOf" srcId="{D15704B4-3B00-40CC-ABEC-1ABB0AE4D4C2}" destId="{6E02BE07-5896-4D53-95D0-0BEB53F16E9A}" srcOrd="0" destOrd="0" presId="urn:microsoft.com/office/officeart/2018/2/layout/IconVerticalSolidList"/>
    <dgm:cxn modelId="{D3ACCA3C-695D-48B7-95E6-BBAADBB34FA6}" srcId="{17D67937-AE0E-4E7D-9B2E-845B73567A85}" destId="{9490377C-913D-445E-9165-1A24F61FA7CA}" srcOrd="7" destOrd="0" parTransId="{438802B1-62DA-42F5-9104-A300724E608A}" sibTransId="{E4C6A544-B241-4B6D-8229-85319EB6315E}"/>
    <dgm:cxn modelId="{A587D347-A1DC-45F9-B19B-8920099CE4B1}" srcId="{A875460A-AAB5-4ED0-A4C8-5C9BCCEB4180}" destId="{B37B5BFA-17DE-4696-8828-E0BD101C3626}" srcOrd="0" destOrd="0" parTransId="{21E5E009-B44F-45F8-A4A0-38B6981E8300}" sibTransId="{0F963B2D-7541-4750-8AAD-0290EB82C632}"/>
    <dgm:cxn modelId="{AD45BB48-C82A-4B2A-9173-0B6284054A42}" type="presOf" srcId="{17D67937-AE0E-4E7D-9B2E-845B73567A85}" destId="{49574368-D529-49D3-BD9B-5F4AEB8D3BE2}" srcOrd="0" destOrd="0" presId="urn:microsoft.com/office/officeart/2018/2/layout/IconVerticalSolidList"/>
    <dgm:cxn modelId="{F68E9654-A6DD-44C4-AAC0-EBDBC829F39F}" type="presOf" srcId="{F8E9CB61-D4CF-489A-9F13-C57F054BC0B8}" destId="{587B54BF-837B-454D-B8BF-CC59482CA3B2}" srcOrd="0" destOrd="0" presId="urn:microsoft.com/office/officeart/2018/2/layout/IconVerticalSolidList"/>
    <dgm:cxn modelId="{BEAB9A5A-0223-4792-AD2D-D558A450460B}" srcId="{17D67937-AE0E-4E7D-9B2E-845B73567A85}" destId="{0BAB55C1-87ED-451C-BA32-7ED3ADF98342}" srcOrd="1" destOrd="0" parTransId="{F827CC05-DFE8-4E9F-9D06-11BCAC4D7B2D}" sibTransId="{3C1636FF-57C0-49AA-88F8-1544CE698575}"/>
    <dgm:cxn modelId="{F3CDB17A-2159-4B88-95DC-12D9A078DA6E}" srcId="{17D67937-AE0E-4E7D-9B2E-845B73567A85}" destId="{F8E9CB61-D4CF-489A-9F13-C57F054BC0B8}" srcOrd="5" destOrd="0" parTransId="{14CA5469-C6FD-434D-B860-5A30B3780CF2}" sibTransId="{A042399D-4FD6-491C-8C57-B838F429DDC5}"/>
    <dgm:cxn modelId="{DC336D81-354A-4BAD-A53E-6ABB1DF9BFDB}" type="presOf" srcId="{7C757636-F7B3-4621-8B07-767391D52150}" destId="{9AA41D16-DA1B-449F-80B8-298CD0B70400}" srcOrd="0" destOrd="0" presId="urn:microsoft.com/office/officeart/2018/2/layout/IconVerticalSolidList"/>
    <dgm:cxn modelId="{4EC59582-39C8-4AAF-BF0B-AD7A145805EA}" srcId="{F8E9CB61-D4CF-489A-9F13-C57F054BC0B8}" destId="{98DC2B86-99ED-4CB8-B2A5-8451B308C776}" srcOrd="0" destOrd="0" parTransId="{15280915-B8D2-410F-82B9-BA74463C660F}" sibTransId="{B523CDCC-99F3-4789-B7C3-C2DD60DFECF6}"/>
    <dgm:cxn modelId="{A6172D87-0CDE-4A7C-A7A1-B1DAACF159FC}" srcId="{17D67937-AE0E-4E7D-9B2E-845B73567A85}" destId="{D15704B4-3B00-40CC-ABEC-1ABB0AE4D4C2}" srcOrd="6" destOrd="0" parTransId="{D6EA410C-2AE9-4409-BD5E-A7EAF8994FC9}" sibTransId="{0E24B30C-0E49-438A-BD88-A164BF1419E4}"/>
    <dgm:cxn modelId="{4612A88A-708F-4414-973A-2407CEDE873E}" type="presOf" srcId="{98DC2B86-99ED-4CB8-B2A5-8451B308C776}" destId="{C105325E-2BFF-48A0-8CE1-3177D8D89400}" srcOrd="0" destOrd="0" presId="urn:microsoft.com/office/officeart/2018/2/layout/IconVerticalSolidList"/>
    <dgm:cxn modelId="{5124B593-277D-405D-A2FE-80D795D6ABC7}" srcId="{BBF5D014-88A7-4A3E-8C85-BBADB834D2EC}" destId="{7C757636-F7B3-4621-8B07-767391D52150}" srcOrd="0" destOrd="0" parTransId="{A7774775-2FCB-4BEE-BB3B-58FE7B568EED}" sibTransId="{F4C0CB7A-09BE-45C1-949E-861EA14378F6}"/>
    <dgm:cxn modelId="{8D81C194-CCFE-446C-BF16-DC8AE11D63E9}" type="presOf" srcId="{B37B5BFA-17DE-4696-8828-E0BD101C3626}" destId="{87223B2B-11CF-4A62-9F89-8254EF535055}" srcOrd="0" destOrd="0" presId="urn:microsoft.com/office/officeart/2018/2/layout/IconVerticalSolidList"/>
    <dgm:cxn modelId="{28CAD19D-FA00-48C0-8EC6-051F7636D02F}" srcId="{17D67937-AE0E-4E7D-9B2E-845B73567A85}" destId="{2DDEB396-648C-46B2-85D0-F04EA8E04B48}" srcOrd="2" destOrd="0" parTransId="{5D283269-544B-46E7-ACE6-86EEFC799DC9}" sibTransId="{8592E583-4B24-429F-ACED-18AA92A0CA1C}"/>
    <dgm:cxn modelId="{F655389F-EBA9-432D-BD70-61FA96A4CCDE}" srcId="{17D67937-AE0E-4E7D-9B2E-845B73567A85}" destId="{A875460A-AAB5-4ED0-A4C8-5C9BCCEB4180}" srcOrd="3" destOrd="0" parTransId="{D2FAB7B5-2ACB-4119-AD59-172BCC95B655}" sibTransId="{049DD73A-B0E4-4E97-8FA7-B11C7ACE42EC}"/>
    <dgm:cxn modelId="{B8CBAFA8-EBD9-4524-B678-CC0B3BCBF7EC}" srcId="{0BAB55C1-87ED-451C-BA32-7ED3ADF98342}" destId="{3BE86AF3-7002-4F23-905B-A8A4DC259196}" srcOrd="0" destOrd="0" parTransId="{98C62292-7556-44FF-9F93-042365DF7860}" sibTransId="{300CBA91-A0FE-47B5-BE70-F36E314D70A6}"/>
    <dgm:cxn modelId="{C531B7B9-393F-4B39-9246-C117315B8FB3}" srcId="{17D67937-AE0E-4E7D-9B2E-845B73567A85}" destId="{B462989B-838E-48C8-A965-5CB9598F1B84}" srcOrd="0" destOrd="0" parTransId="{5120BFE8-71A3-4558-AB10-B06E585B5E9C}" sibTransId="{D4791A1D-CF15-4BF1-BEAF-6D8024EE0F84}"/>
    <dgm:cxn modelId="{29F3D9C0-5E66-4ED6-B73F-D1EB8471F247}" type="presOf" srcId="{2DDEB396-648C-46B2-85D0-F04EA8E04B48}" destId="{658E50F6-1CB9-4E4E-A34F-302B0BA554EC}" srcOrd="0" destOrd="0" presId="urn:microsoft.com/office/officeart/2018/2/layout/IconVerticalSolidList"/>
    <dgm:cxn modelId="{610911C5-1CD0-49A4-8E2E-DEC397B0FAB2}" type="presOf" srcId="{A875460A-AAB5-4ED0-A4C8-5C9BCCEB4180}" destId="{0CA1373E-7439-4232-91EE-406D441E70D0}" srcOrd="0" destOrd="0" presId="urn:microsoft.com/office/officeart/2018/2/layout/IconVerticalSolidList"/>
    <dgm:cxn modelId="{9F071FC8-951B-47E2-8135-21D5A21A24F2}" type="presOf" srcId="{C8D74198-DB12-48A0-8622-35C53BD30A77}" destId="{F6AE5B3F-ECF5-444F-91FB-6C1A06D925E7}" srcOrd="0" destOrd="0" presId="urn:microsoft.com/office/officeart/2018/2/layout/IconVerticalSolidList"/>
    <dgm:cxn modelId="{79F10EE6-18DE-44D8-AB1C-C15C903143D5}" type="presOf" srcId="{B462989B-838E-48C8-A965-5CB9598F1B84}" destId="{8003C4F6-68CB-48C0-AB5F-10FEFAE14A05}" srcOrd="0" destOrd="0" presId="urn:microsoft.com/office/officeart/2018/2/layout/IconVerticalSolidList"/>
    <dgm:cxn modelId="{FCFD15F2-A67C-4FD8-B25A-30A8AD55A07A}" type="presOf" srcId="{BBF5D014-88A7-4A3E-8C85-BBADB834D2EC}" destId="{F74DBEAE-9EE9-4977-A9D0-9367ACDBC1AC}" srcOrd="0" destOrd="0" presId="urn:microsoft.com/office/officeart/2018/2/layout/IconVerticalSolidList"/>
    <dgm:cxn modelId="{E3A39AFD-6CFA-4F2C-9181-88323834FB97}" type="presOf" srcId="{0BAB55C1-87ED-451C-BA32-7ED3ADF98342}" destId="{A77637E1-8339-4710-BF0D-EEE730FA7022}" srcOrd="0" destOrd="0" presId="urn:microsoft.com/office/officeart/2018/2/layout/IconVerticalSolidList"/>
    <dgm:cxn modelId="{64522C3C-F011-4FCD-901B-6E5B6566EB26}" type="presParOf" srcId="{49574368-D529-49D3-BD9B-5F4AEB8D3BE2}" destId="{8D64BA89-EB77-46E3-B940-07F997B41C79}" srcOrd="0" destOrd="0" presId="urn:microsoft.com/office/officeart/2018/2/layout/IconVerticalSolidList"/>
    <dgm:cxn modelId="{3784221C-666E-467C-8C12-82EDC66D0EEB}" type="presParOf" srcId="{8D64BA89-EB77-46E3-B940-07F997B41C79}" destId="{B2365102-08C2-442F-8D81-59B783C8D24D}" srcOrd="0" destOrd="0" presId="urn:microsoft.com/office/officeart/2018/2/layout/IconVerticalSolidList"/>
    <dgm:cxn modelId="{DEA5DBB8-FF20-4347-9414-4EA023717BB9}" type="presParOf" srcId="{8D64BA89-EB77-46E3-B940-07F997B41C79}" destId="{BDF58859-383C-4047-B896-7390A084C37E}" srcOrd="1" destOrd="0" presId="urn:microsoft.com/office/officeart/2018/2/layout/IconVerticalSolidList"/>
    <dgm:cxn modelId="{67099983-A81A-437C-B0E9-2523B4DED24A}" type="presParOf" srcId="{8D64BA89-EB77-46E3-B940-07F997B41C79}" destId="{FB6F7C83-FD19-438F-8AE8-8EF9716655A1}" srcOrd="2" destOrd="0" presId="urn:microsoft.com/office/officeart/2018/2/layout/IconVerticalSolidList"/>
    <dgm:cxn modelId="{654C3319-7228-4BFF-8F3E-B0130BFCA723}" type="presParOf" srcId="{8D64BA89-EB77-46E3-B940-07F997B41C79}" destId="{8003C4F6-68CB-48C0-AB5F-10FEFAE14A05}" srcOrd="3" destOrd="0" presId="urn:microsoft.com/office/officeart/2018/2/layout/IconVerticalSolidList"/>
    <dgm:cxn modelId="{48DC1109-AD2E-4388-8C7C-9866464A21F6}" type="presParOf" srcId="{8D64BA89-EB77-46E3-B940-07F997B41C79}" destId="{F6AE5B3F-ECF5-444F-91FB-6C1A06D925E7}" srcOrd="4" destOrd="0" presId="urn:microsoft.com/office/officeart/2018/2/layout/IconVerticalSolidList"/>
    <dgm:cxn modelId="{DEA02199-1558-4624-912D-018DF1857703}" type="presParOf" srcId="{49574368-D529-49D3-BD9B-5F4AEB8D3BE2}" destId="{8916915D-99FB-468F-82D7-5CCD07FF5545}" srcOrd="1" destOrd="0" presId="urn:microsoft.com/office/officeart/2018/2/layout/IconVerticalSolidList"/>
    <dgm:cxn modelId="{2969146F-91AA-443D-A5A0-EB7BA8D8C127}" type="presParOf" srcId="{49574368-D529-49D3-BD9B-5F4AEB8D3BE2}" destId="{185C827B-0222-445C-8E5E-DB6B0E047E81}" srcOrd="2" destOrd="0" presId="urn:microsoft.com/office/officeart/2018/2/layout/IconVerticalSolidList"/>
    <dgm:cxn modelId="{9458AF3D-EFBF-40F4-BA27-8F9CC2BA40FD}" type="presParOf" srcId="{185C827B-0222-445C-8E5E-DB6B0E047E81}" destId="{7EF4C736-9001-445F-8A14-D7E9A6A08B61}" srcOrd="0" destOrd="0" presId="urn:microsoft.com/office/officeart/2018/2/layout/IconVerticalSolidList"/>
    <dgm:cxn modelId="{20AF8B27-8289-4E1D-837A-DE178176106A}" type="presParOf" srcId="{185C827B-0222-445C-8E5E-DB6B0E047E81}" destId="{EFFF433B-D193-446E-94A9-2591556D6882}" srcOrd="1" destOrd="0" presId="urn:microsoft.com/office/officeart/2018/2/layout/IconVerticalSolidList"/>
    <dgm:cxn modelId="{A9256918-4C8B-4EB1-AA8B-21D34193DC9F}" type="presParOf" srcId="{185C827B-0222-445C-8E5E-DB6B0E047E81}" destId="{39DA5616-E500-4FB0-BD9C-DFAF2DAB0AA9}" srcOrd="2" destOrd="0" presId="urn:microsoft.com/office/officeart/2018/2/layout/IconVerticalSolidList"/>
    <dgm:cxn modelId="{12555CB8-CA74-4E0D-8974-FE15B0DB74BF}" type="presParOf" srcId="{185C827B-0222-445C-8E5E-DB6B0E047E81}" destId="{A77637E1-8339-4710-BF0D-EEE730FA7022}" srcOrd="3" destOrd="0" presId="urn:microsoft.com/office/officeart/2018/2/layout/IconVerticalSolidList"/>
    <dgm:cxn modelId="{7736CA46-6656-4B7E-9114-AE62E89AB757}" type="presParOf" srcId="{185C827B-0222-445C-8E5E-DB6B0E047E81}" destId="{11C3744D-6CB9-4BF1-8068-D119CAC384C9}" srcOrd="4" destOrd="0" presId="urn:microsoft.com/office/officeart/2018/2/layout/IconVerticalSolidList"/>
    <dgm:cxn modelId="{B73D301A-9865-4DB8-9DD7-DCF8A1BE35EA}" type="presParOf" srcId="{49574368-D529-49D3-BD9B-5F4AEB8D3BE2}" destId="{8A35CD18-6E68-4049-A7B9-D8E43E3F62EE}" srcOrd="3" destOrd="0" presId="urn:microsoft.com/office/officeart/2018/2/layout/IconVerticalSolidList"/>
    <dgm:cxn modelId="{974671F8-F020-4D98-ACC7-21323F0D4FA5}" type="presParOf" srcId="{49574368-D529-49D3-BD9B-5F4AEB8D3BE2}" destId="{7510753E-DD5A-4550-96D9-C34937B86732}" srcOrd="4" destOrd="0" presId="urn:microsoft.com/office/officeart/2018/2/layout/IconVerticalSolidList"/>
    <dgm:cxn modelId="{59AC3ED1-F172-42E1-A237-36C9D0DB0EF6}" type="presParOf" srcId="{7510753E-DD5A-4550-96D9-C34937B86732}" destId="{927778F9-9DBB-4279-8242-4F88786F0F5E}" srcOrd="0" destOrd="0" presId="urn:microsoft.com/office/officeart/2018/2/layout/IconVerticalSolidList"/>
    <dgm:cxn modelId="{EDE0814A-A120-453D-9F89-49773F511F84}" type="presParOf" srcId="{7510753E-DD5A-4550-96D9-C34937B86732}" destId="{15739130-BC0F-4C5A-A0FA-00A675005EE1}" srcOrd="1" destOrd="0" presId="urn:microsoft.com/office/officeart/2018/2/layout/IconVerticalSolidList"/>
    <dgm:cxn modelId="{3DB295A3-6249-48E9-83C9-DADA859B8556}" type="presParOf" srcId="{7510753E-DD5A-4550-96D9-C34937B86732}" destId="{DBC6799E-F2ED-4B7A-BC50-DF9015B1F5D1}" srcOrd="2" destOrd="0" presId="urn:microsoft.com/office/officeart/2018/2/layout/IconVerticalSolidList"/>
    <dgm:cxn modelId="{1269703D-9CE4-4E49-B158-EB048954CC6C}" type="presParOf" srcId="{7510753E-DD5A-4550-96D9-C34937B86732}" destId="{658E50F6-1CB9-4E4E-A34F-302B0BA554EC}" srcOrd="3" destOrd="0" presId="urn:microsoft.com/office/officeart/2018/2/layout/IconVerticalSolidList"/>
    <dgm:cxn modelId="{EC754790-8FA8-40F0-876D-E4C928568994}" type="presParOf" srcId="{49574368-D529-49D3-BD9B-5F4AEB8D3BE2}" destId="{6E5069E6-C4B3-4BED-B680-5B6AB7447121}" srcOrd="5" destOrd="0" presId="urn:microsoft.com/office/officeart/2018/2/layout/IconVerticalSolidList"/>
    <dgm:cxn modelId="{24BE3E23-75E2-4178-A06E-51337D340C78}" type="presParOf" srcId="{49574368-D529-49D3-BD9B-5F4AEB8D3BE2}" destId="{A19B4953-3AB5-40A6-B96F-8E864820B44F}" srcOrd="6" destOrd="0" presId="urn:microsoft.com/office/officeart/2018/2/layout/IconVerticalSolidList"/>
    <dgm:cxn modelId="{5EEA9500-44C1-4FA2-B583-73B988888CB8}" type="presParOf" srcId="{A19B4953-3AB5-40A6-B96F-8E864820B44F}" destId="{13F79617-E545-4472-8A8F-984FACC819FD}" srcOrd="0" destOrd="0" presId="urn:microsoft.com/office/officeart/2018/2/layout/IconVerticalSolidList"/>
    <dgm:cxn modelId="{00C28802-8E16-4520-BA51-21B3F045DFC0}" type="presParOf" srcId="{A19B4953-3AB5-40A6-B96F-8E864820B44F}" destId="{8CC31AA5-54B0-405D-A2DD-2BEA839613DE}" srcOrd="1" destOrd="0" presId="urn:microsoft.com/office/officeart/2018/2/layout/IconVerticalSolidList"/>
    <dgm:cxn modelId="{CE2B0788-6171-4FC7-B6C4-C6191AA7C049}" type="presParOf" srcId="{A19B4953-3AB5-40A6-B96F-8E864820B44F}" destId="{A3D03CDE-5329-4F5E-A65D-202A0764D86C}" srcOrd="2" destOrd="0" presId="urn:microsoft.com/office/officeart/2018/2/layout/IconVerticalSolidList"/>
    <dgm:cxn modelId="{6EE2FC59-9341-48C8-A514-03A9B22157C1}" type="presParOf" srcId="{A19B4953-3AB5-40A6-B96F-8E864820B44F}" destId="{0CA1373E-7439-4232-91EE-406D441E70D0}" srcOrd="3" destOrd="0" presId="urn:microsoft.com/office/officeart/2018/2/layout/IconVerticalSolidList"/>
    <dgm:cxn modelId="{2B37987A-5E75-4C53-8E41-DE91455F5EB9}" type="presParOf" srcId="{A19B4953-3AB5-40A6-B96F-8E864820B44F}" destId="{87223B2B-11CF-4A62-9F89-8254EF535055}" srcOrd="4" destOrd="0" presId="urn:microsoft.com/office/officeart/2018/2/layout/IconVerticalSolidList"/>
    <dgm:cxn modelId="{0115B1B3-8ADA-411C-A374-29D2503B7558}" type="presParOf" srcId="{49574368-D529-49D3-BD9B-5F4AEB8D3BE2}" destId="{B7FE8D2C-224E-4DC1-B8DA-C1AA7E2A9795}" srcOrd="7" destOrd="0" presId="urn:microsoft.com/office/officeart/2018/2/layout/IconVerticalSolidList"/>
    <dgm:cxn modelId="{F1F27A34-DDC8-4083-877C-2470C76F767A}" type="presParOf" srcId="{49574368-D529-49D3-BD9B-5F4AEB8D3BE2}" destId="{C1DC9A2D-8A0B-42B6-944F-643B67BD54A7}" srcOrd="8" destOrd="0" presId="urn:microsoft.com/office/officeart/2018/2/layout/IconVerticalSolidList"/>
    <dgm:cxn modelId="{D47AFF16-D541-4B61-9B90-795CA12E6C47}" type="presParOf" srcId="{C1DC9A2D-8A0B-42B6-944F-643B67BD54A7}" destId="{5BD5007E-B70D-472F-A96D-45176A6E5932}" srcOrd="0" destOrd="0" presId="urn:microsoft.com/office/officeart/2018/2/layout/IconVerticalSolidList"/>
    <dgm:cxn modelId="{1CDD65B5-54D3-49DF-B378-473FA03281A3}" type="presParOf" srcId="{C1DC9A2D-8A0B-42B6-944F-643B67BD54A7}" destId="{C5A11200-FFE6-4A24-81A4-B233FFE1879B}" srcOrd="1" destOrd="0" presId="urn:microsoft.com/office/officeart/2018/2/layout/IconVerticalSolidList"/>
    <dgm:cxn modelId="{81CA25A8-326E-4DD5-B216-5A0FF0D7370F}" type="presParOf" srcId="{C1DC9A2D-8A0B-42B6-944F-643B67BD54A7}" destId="{96B501DE-5AA5-4304-8227-34E63BB5ED72}" srcOrd="2" destOrd="0" presId="urn:microsoft.com/office/officeart/2018/2/layout/IconVerticalSolidList"/>
    <dgm:cxn modelId="{BFDCF73F-AB4A-4186-B361-0BF4F5DBE09E}" type="presParOf" srcId="{C1DC9A2D-8A0B-42B6-944F-643B67BD54A7}" destId="{F74DBEAE-9EE9-4977-A9D0-9367ACDBC1AC}" srcOrd="3" destOrd="0" presId="urn:microsoft.com/office/officeart/2018/2/layout/IconVerticalSolidList"/>
    <dgm:cxn modelId="{23FB36E9-33BD-41CB-BF49-05883DAF3FCD}" type="presParOf" srcId="{C1DC9A2D-8A0B-42B6-944F-643B67BD54A7}" destId="{9AA41D16-DA1B-449F-80B8-298CD0B70400}" srcOrd="4" destOrd="0" presId="urn:microsoft.com/office/officeart/2018/2/layout/IconVerticalSolidList"/>
    <dgm:cxn modelId="{EF86E4C9-97F0-41C5-A29C-4554B5C840ED}" type="presParOf" srcId="{49574368-D529-49D3-BD9B-5F4AEB8D3BE2}" destId="{69D84B3B-91C1-48CF-AB38-40ADD0BBED21}" srcOrd="9" destOrd="0" presId="urn:microsoft.com/office/officeart/2018/2/layout/IconVerticalSolidList"/>
    <dgm:cxn modelId="{84AD92A4-8C40-466E-88F9-C06F113AF8BA}" type="presParOf" srcId="{49574368-D529-49D3-BD9B-5F4AEB8D3BE2}" destId="{18B23D31-DEEC-4B10-9847-B5F30D0E7480}" srcOrd="10" destOrd="0" presId="urn:microsoft.com/office/officeart/2018/2/layout/IconVerticalSolidList"/>
    <dgm:cxn modelId="{7EE4457B-F658-43D6-BED3-B3748492DC04}" type="presParOf" srcId="{18B23D31-DEEC-4B10-9847-B5F30D0E7480}" destId="{CC8A2A38-55A1-428C-A03A-DD947353EFA4}" srcOrd="0" destOrd="0" presId="urn:microsoft.com/office/officeart/2018/2/layout/IconVerticalSolidList"/>
    <dgm:cxn modelId="{B5FB025E-5A22-441F-9CE7-A94808FFC0C2}" type="presParOf" srcId="{18B23D31-DEEC-4B10-9847-B5F30D0E7480}" destId="{71ECAD6D-74E3-4115-9135-150C3622D399}" srcOrd="1" destOrd="0" presId="urn:microsoft.com/office/officeart/2018/2/layout/IconVerticalSolidList"/>
    <dgm:cxn modelId="{F8A7D1A1-6BFC-4E0A-91D6-C7427768DF25}" type="presParOf" srcId="{18B23D31-DEEC-4B10-9847-B5F30D0E7480}" destId="{0B5AF404-5650-41F5-A2DA-F73C8B28A14F}" srcOrd="2" destOrd="0" presId="urn:microsoft.com/office/officeart/2018/2/layout/IconVerticalSolidList"/>
    <dgm:cxn modelId="{B9792590-F947-4434-B1A0-C89EBE962FDD}" type="presParOf" srcId="{18B23D31-DEEC-4B10-9847-B5F30D0E7480}" destId="{587B54BF-837B-454D-B8BF-CC59482CA3B2}" srcOrd="3" destOrd="0" presId="urn:microsoft.com/office/officeart/2018/2/layout/IconVerticalSolidList"/>
    <dgm:cxn modelId="{8EC1C916-0AF6-4B3D-9209-071B933D532E}" type="presParOf" srcId="{18B23D31-DEEC-4B10-9847-B5F30D0E7480}" destId="{C105325E-2BFF-48A0-8CE1-3177D8D89400}" srcOrd="4" destOrd="0" presId="urn:microsoft.com/office/officeart/2018/2/layout/IconVerticalSolidList"/>
    <dgm:cxn modelId="{3A783C5E-2008-4FB5-B825-71031ED16A6E}" type="presParOf" srcId="{49574368-D529-49D3-BD9B-5F4AEB8D3BE2}" destId="{A95B0F3D-E483-4F47-BB4D-7082DE47F396}" srcOrd="11" destOrd="0" presId="urn:microsoft.com/office/officeart/2018/2/layout/IconVerticalSolidList"/>
    <dgm:cxn modelId="{4B4CCAC3-22AE-4879-B198-4EA19B24EA62}" type="presParOf" srcId="{49574368-D529-49D3-BD9B-5F4AEB8D3BE2}" destId="{5451BB12-789E-4030-B181-ECA63DC17A96}" srcOrd="12" destOrd="0" presId="urn:microsoft.com/office/officeart/2018/2/layout/IconVerticalSolidList"/>
    <dgm:cxn modelId="{46557F14-1C34-4CB6-B74D-2710DF9BD22A}" type="presParOf" srcId="{5451BB12-789E-4030-B181-ECA63DC17A96}" destId="{BC089A8C-6C42-4D42-812E-AB61DA882992}" srcOrd="0" destOrd="0" presId="urn:microsoft.com/office/officeart/2018/2/layout/IconVerticalSolidList"/>
    <dgm:cxn modelId="{C4C14E2A-7E0A-4321-A619-9CC5A5754BD3}" type="presParOf" srcId="{5451BB12-789E-4030-B181-ECA63DC17A96}" destId="{302BFB3C-12A6-45AA-A591-B65C49E65270}" srcOrd="1" destOrd="0" presId="urn:microsoft.com/office/officeart/2018/2/layout/IconVerticalSolidList"/>
    <dgm:cxn modelId="{737A9900-19FB-4495-BE1A-532AD60CC2EE}" type="presParOf" srcId="{5451BB12-789E-4030-B181-ECA63DC17A96}" destId="{3E56C37D-956D-46E9-A0E8-C0ABFC437D0C}" srcOrd="2" destOrd="0" presId="urn:microsoft.com/office/officeart/2018/2/layout/IconVerticalSolidList"/>
    <dgm:cxn modelId="{A07E74BD-4837-4331-8A4D-628F8F2CBC77}" type="presParOf" srcId="{5451BB12-789E-4030-B181-ECA63DC17A96}" destId="{6E02BE07-5896-4D53-95D0-0BEB53F16E9A}" srcOrd="3" destOrd="0" presId="urn:microsoft.com/office/officeart/2018/2/layout/IconVerticalSolidList"/>
    <dgm:cxn modelId="{725316EC-7600-4C7E-A0B2-077BFD51845D}" type="presParOf" srcId="{49574368-D529-49D3-BD9B-5F4AEB8D3BE2}" destId="{B6988D4E-EDF4-417B-8BD0-A83FA71AAC27}" srcOrd="13" destOrd="0" presId="urn:microsoft.com/office/officeart/2018/2/layout/IconVerticalSolidList"/>
    <dgm:cxn modelId="{0466EDF9-7F09-4110-91C6-9B88C9B91830}" type="presParOf" srcId="{49574368-D529-49D3-BD9B-5F4AEB8D3BE2}" destId="{DDA7ABE9-6B10-4B87-AFEB-085B1D1DDF73}" srcOrd="14" destOrd="0" presId="urn:microsoft.com/office/officeart/2018/2/layout/IconVerticalSolidList"/>
    <dgm:cxn modelId="{D877C080-B563-4B52-9E09-5F1D0638F5FC}" type="presParOf" srcId="{DDA7ABE9-6B10-4B87-AFEB-085B1D1DDF73}" destId="{086DA68F-84BA-4C0A-BE6C-7D262C1A3E51}" srcOrd="0" destOrd="0" presId="urn:microsoft.com/office/officeart/2018/2/layout/IconVerticalSolidList"/>
    <dgm:cxn modelId="{CCF58812-BA79-4EC2-86A6-7F82791888A6}" type="presParOf" srcId="{DDA7ABE9-6B10-4B87-AFEB-085B1D1DDF73}" destId="{B6BBCB28-6F15-42B8-95E3-6FD05A80178C}" srcOrd="1" destOrd="0" presId="urn:microsoft.com/office/officeart/2018/2/layout/IconVerticalSolidList"/>
    <dgm:cxn modelId="{F5C1CFA4-E339-49A3-B1F5-F404E2C6A929}" type="presParOf" srcId="{DDA7ABE9-6B10-4B87-AFEB-085B1D1DDF73}" destId="{83D4E558-65AE-4795-B5C5-F8DE6029E3A5}" srcOrd="2" destOrd="0" presId="urn:microsoft.com/office/officeart/2018/2/layout/IconVerticalSolidList"/>
    <dgm:cxn modelId="{8A5A2185-2F72-40CF-BCEE-1548AF838477}" type="presParOf" srcId="{DDA7ABE9-6B10-4B87-AFEB-085B1D1DDF73}" destId="{D8317382-9E10-4C22-9FE1-B182213D9B0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135DFF-10BC-441C-A2B8-FEC79EBF6D1B}">
      <dsp:nvSpPr>
        <dsp:cNvPr id="0" name=""/>
        <dsp:cNvSpPr/>
      </dsp:nvSpPr>
      <dsp:spPr>
        <a:xfrm>
          <a:off x="0" y="33783"/>
          <a:ext cx="5120935" cy="11232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Nova"/>
            </a:rPr>
            <a:t>The Clean Water Fund is the primary funding program for municipal wastewater projects in CT.</a:t>
          </a:r>
        </a:p>
      </dsp:txBody>
      <dsp:txXfrm>
        <a:off x="54830" y="88613"/>
        <a:ext cx="5011275" cy="1013540"/>
      </dsp:txXfrm>
    </dsp:sp>
    <dsp:sp modelId="{D543E253-0A48-471D-9196-38F7F30E925D}">
      <dsp:nvSpPr>
        <dsp:cNvPr id="0" name=""/>
        <dsp:cNvSpPr/>
      </dsp:nvSpPr>
      <dsp:spPr>
        <a:xfrm>
          <a:off x="0" y="1156983"/>
          <a:ext cx="5120935" cy="99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590" tIns="20320" rIns="113792" bIns="2032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 Nova"/>
            </a:rPr>
            <a:t>Established in 1987.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 Nova"/>
            </a:rPr>
            <a:t>Can be used for planning, design, and construction phases.</a:t>
          </a:r>
        </a:p>
      </dsp:txBody>
      <dsp:txXfrm>
        <a:off x="0" y="1156983"/>
        <a:ext cx="5120935" cy="993600"/>
      </dsp:txXfrm>
    </dsp:sp>
    <dsp:sp modelId="{CFC31B0C-40EC-4ADD-8562-497A16BBF3FF}">
      <dsp:nvSpPr>
        <dsp:cNvPr id="0" name=""/>
        <dsp:cNvSpPr/>
      </dsp:nvSpPr>
      <dsp:spPr>
        <a:xfrm>
          <a:off x="0" y="2150583"/>
          <a:ext cx="5120935" cy="670572"/>
        </a:xfrm>
        <a:prstGeom prst="roundRect">
          <a:avLst/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Nova"/>
            </a:rPr>
            <a:t>Examples of CWF projects:</a:t>
          </a:r>
        </a:p>
      </dsp:txBody>
      <dsp:txXfrm>
        <a:off x="32735" y="2183318"/>
        <a:ext cx="5055465" cy="605102"/>
      </dsp:txXfrm>
    </dsp:sp>
    <dsp:sp modelId="{E114E5F6-B97F-4C28-AED2-8516978FC96E}">
      <dsp:nvSpPr>
        <dsp:cNvPr id="0" name=""/>
        <dsp:cNvSpPr/>
      </dsp:nvSpPr>
      <dsp:spPr>
        <a:xfrm>
          <a:off x="0" y="2821155"/>
          <a:ext cx="5120935" cy="2173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590" tIns="20320" rIns="113792" bIns="2032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 Nova"/>
            </a:rPr>
            <a:t>Combined Sewer Overflow (CSO) Control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 Nova"/>
            </a:rPr>
            <a:t>Nutrient removal (N &amp; P) at treatment plants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 Nova"/>
            </a:rPr>
            <a:t>Sewer extensions for pollution problems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 Nova"/>
            </a:rPr>
            <a:t>Large scale septic system upgrades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 Nova"/>
            </a:rPr>
            <a:t>Infiltration and Inflow removal (pipe rehabilitation)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 Nova"/>
            </a:rPr>
            <a:t>Pump station upgrades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 Nova"/>
            </a:rPr>
            <a:t>Resiliency projects (sea level rise)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 Nova"/>
            </a:rPr>
            <a:t>Green infrastructure</a:t>
          </a:r>
        </a:p>
      </dsp:txBody>
      <dsp:txXfrm>
        <a:off x="0" y="2821155"/>
        <a:ext cx="5120935" cy="2173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83AA3-82C5-4CE9-B98A-45FA53C3EC8E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66D32E-2C1A-40CE-9940-800ECBE15ABA}">
      <dsp:nvSpPr>
        <dsp:cNvPr id="0" name=""/>
        <dsp:cNvSpPr/>
      </dsp:nvSpPr>
      <dsp:spPr>
        <a:xfrm>
          <a:off x="0" y="531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Planning 				55%</a:t>
          </a:r>
          <a:r>
            <a:rPr lang="en-US" sz="2900" kern="1200" dirty="0">
              <a:latin typeface="Public Sans ExtraBold"/>
            </a:rPr>
            <a:t> </a:t>
          </a:r>
          <a:endParaRPr lang="en-US" sz="2900" kern="1200" dirty="0"/>
        </a:p>
      </dsp:txBody>
      <dsp:txXfrm>
        <a:off x="0" y="531"/>
        <a:ext cx="10515600" cy="621467"/>
      </dsp:txXfrm>
    </dsp:sp>
    <dsp:sp modelId="{4A83A64A-70AC-4C79-B64B-C261A6211926}">
      <dsp:nvSpPr>
        <dsp:cNvPr id="0" name=""/>
        <dsp:cNvSpPr/>
      </dsp:nvSpPr>
      <dsp:spPr>
        <a:xfrm>
          <a:off x="0" y="621999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36C201-852B-4714-90A4-8A18F3587C0D}">
      <dsp:nvSpPr>
        <dsp:cNvPr id="0" name=""/>
        <dsp:cNvSpPr/>
      </dsp:nvSpPr>
      <dsp:spPr>
        <a:xfrm>
          <a:off x="0" y="621999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CSO Control 				50%</a:t>
          </a:r>
        </a:p>
      </dsp:txBody>
      <dsp:txXfrm>
        <a:off x="0" y="621999"/>
        <a:ext cx="10515600" cy="621467"/>
      </dsp:txXfrm>
    </dsp:sp>
    <dsp:sp modelId="{97C02B4F-1D99-453A-92E4-A7D97F595D68}">
      <dsp:nvSpPr>
        <dsp:cNvPr id="0" name=""/>
        <dsp:cNvSpPr/>
      </dsp:nvSpPr>
      <dsp:spPr>
        <a:xfrm>
          <a:off x="0" y="1243467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ABAFA8-0064-4BF3-8CF4-DAD50DC3FDE7}">
      <dsp:nvSpPr>
        <dsp:cNvPr id="0" name=""/>
        <dsp:cNvSpPr/>
      </dsp:nvSpPr>
      <dsp:spPr>
        <a:xfrm>
          <a:off x="0" y="1243467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Nutrient (N &amp; P) </a:t>
          </a:r>
          <a:r>
            <a:rPr lang="en-US" sz="2900" kern="1200" dirty="0">
              <a:latin typeface="Public Sans ExtraBold"/>
            </a:rPr>
            <a:t>removal                             30%  </a:t>
          </a:r>
          <a:endParaRPr lang="en-US" sz="2900" kern="1200" dirty="0"/>
        </a:p>
      </dsp:txBody>
      <dsp:txXfrm>
        <a:off x="0" y="1243467"/>
        <a:ext cx="10515600" cy="621467"/>
      </dsp:txXfrm>
    </dsp:sp>
    <dsp:sp modelId="{7B8071A1-2FC3-4B06-AAC5-09F21B7A1EE9}">
      <dsp:nvSpPr>
        <dsp:cNvPr id="0" name=""/>
        <dsp:cNvSpPr/>
      </dsp:nvSpPr>
      <dsp:spPr>
        <a:xfrm>
          <a:off x="0" y="1864935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9BD8D7-5C55-4F2F-B368-4FCB46B3869F}">
      <dsp:nvSpPr>
        <dsp:cNvPr id="0" name=""/>
        <dsp:cNvSpPr/>
      </dsp:nvSpPr>
      <dsp:spPr>
        <a:xfrm>
          <a:off x="0" y="1864935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Small Community			25%</a:t>
          </a:r>
        </a:p>
      </dsp:txBody>
      <dsp:txXfrm>
        <a:off x="0" y="1864935"/>
        <a:ext cx="10515600" cy="621467"/>
      </dsp:txXfrm>
    </dsp:sp>
    <dsp:sp modelId="{ADCF47BD-9949-4FDF-A41A-806A1654B601}">
      <dsp:nvSpPr>
        <dsp:cNvPr id="0" name=""/>
        <dsp:cNvSpPr/>
      </dsp:nvSpPr>
      <dsp:spPr>
        <a:xfrm>
          <a:off x="0" y="2486402"/>
          <a:ext cx="1051560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CFE32C-877A-43A0-B0A7-F07F0BE038BF}">
      <dsp:nvSpPr>
        <dsp:cNvPr id="0" name=""/>
        <dsp:cNvSpPr/>
      </dsp:nvSpPr>
      <dsp:spPr>
        <a:xfrm>
          <a:off x="0" y="2486402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Other					20%</a:t>
          </a:r>
        </a:p>
      </dsp:txBody>
      <dsp:txXfrm>
        <a:off x="0" y="2486402"/>
        <a:ext cx="10515600" cy="621467"/>
      </dsp:txXfrm>
    </dsp:sp>
    <dsp:sp modelId="{45CC9509-42BD-4DA0-B5DC-65A7487B7F9F}">
      <dsp:nvSpPr>
        <dsp:cNvPr id="0" name=""/>
        <dsp:cNvSpPr/>
      </dsp:nvSpPr>
      <dsp:spPr>
        <a:xfrm>
          <a:off x="0" y="3107870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4763DE-D9A0-4754-89D0-AB50ED8D768D}">
      <dsp:nvSpPr>
        <dsp:cNvPr id="0" name=""/>
        <dsp:cNvSpPr/>
      </dsp:nvSpPr>
      <dsp:spPr>
        <a:xfrm>
          <a:off x="0" y="3107870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Collection System</a:t>
          </a:r>
          <a:r>
            <a:rPr lang="en-US" sz="2900" kern="1200" dirty="0">
              <a:latin typeface="Public Sans ExtraBold"/>
            </a:rPr>
            <a:t>                                     0</a:t>
          </a:r>
          <a:r>
            <a:rPr lang="en-US" sz="2900" kern="1200" dirty="0"/>
            <a:t>%</a:t>
          </a:r>
          <a:r>
            <a:rPr lang="en-US" sz="2900" kern="1200" dirty="0">
              <a:latin typeface="Public Sans ExtraBold"/>
            </a:rPr>
            <a:t> or 20% </a:t>
          </a:r>
        </a:p>
      </dsp:txBody>
      <dsp:txXfrm>
        <a:off x="0" y="3107870"/>
        <a:ext cx="10515600" cy="621467"/>
      </dsp:txXfrm>
    </dsp:sp>
    <dsp:sp modelId="{6BF44248-966C-4887-A456-8CA969002784}">
      <dsp:nvSpPr>
        <dsp:cNvPr id="0" name=""/>
        <dsp:cNvSpPr/>
      </dsp:nvSpPr>
      <dsp:spPr>
        <a:xfrm>
          <a:off x="0" y="3729338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0CB5DB-79A5-4E0A-90D3-A2236EA0E369}">
      <dsp:nvSpPr>
        <dsp:cNvPr id="0" name=""/>
        <dsp:cNvSpPr/>
      </dsp:nvSpPr>
      <dsp:spPr>
        <a:xfrm>
          <a:off x="0" y="3729338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Loans at 2% per year for 20 years for eligible costs</a:t>
          </a:r>
        </a:p>
      </dsp:txBody>
      <dsp:txXfrm>
        <a:off x="0" y="3729338"/>
        <a:ext cx="10515600" cy="6214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56DDFF-37A1-49C0-B2FF-5B21E00D64D0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31D0B4-554A-467E-A687-ECD87856E4D9}">
      <dsp:nvSpPr>
        <dsp:cNvPr id="0" name=""/>
        <dsp:cNvSpPr/>
      </dsp:nvSpPr>
      <dsp:spPr>
        <a:xfrm>
          <a:off x="0" y="0"/>
          <a:ext cx="2103120" cy="2176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t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>
              <a:latin typeface="Arial Nova"/>
            </a:rPr>
            <a:t>EPA grants</a:t>
          </a:r>
        </a:p>
      </dsp:txBody>
      <dsp:txXfrm>
        <a:off x="0" y="0"/>
        <a:ext cx="2103120" cy="2176272"/>
      </dsp:txXfrm>
    </dsp:sp>
    <dsp:sp modelId="{BC70AED1-4E17-4DEB-BA39-3761B9C4EC89}">
      <dsp:nvSpPr>
        <dsp:cNvPr id="0" name=""/>
        <dsp:cNvSpPr/>
      </dsp:nvSpPr>
      <dsp:spPr>
        <a:xfrm>
          <a:off x="2260854" y="25582"/>
          <a:ext cx="8254746" cy="511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rial Nova"/>
            </a:rPr>
            <a:t>Base Capitalization grant</a:t>
          </a:r>
        </a:p>
      </dsp:txBody>
      <dsp:txXfrm>
        <a:off x="2260854" y="25582"/>
        <a:ext cx="8254746" cy="511657"/>
      </dsp:txXfrm>
    </dsp:sp>
    <dsp:sp modelId="{ADC5D185-65C0-4FD9-9C89-9D56112B7FF8}">
      <dsp:nvSpPr>
        <dsp:cNvPr id="0" name=""/>
        <dsp:cNvSpPr/>
      </dsp:nvSpPr>
      <dsp:spPr>
        <a:xfrm>
          <a:off x="2103120" y="537240"/>
          <a:ext cx="841248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31ACD2-3C21-42A6-B1E2-19F64B9B0E26}">
      <dsp:nvSpPr>
        <dsp:cNvPr id="0" name=""/>
        <dsp:cNvSpPr/>
      </dsp:nvSpPr>
      <dsp:spPr>
        <a:xfrm>
          <a:off x="2260854" y="562823"/>
          <a:ext cx="8254746" cy="511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 Nova"/>
            </a:rPr>
            <a:t>BIL Supplemental grant</a:t>
          </a:r>
        </a:p>
      </dsp:txBody>
      <dsp:txXfrm>
        <a:off x="2260854" y="562823"/>
        <a:ext cx="8254746" cy="511657"/>
      </dsp:txXfrm>
    </dsp:sp>
    <dsp:sp modelId="{37AE09BC-D14F-4917-9018-650D0DB25228}">
      <dsp:nvSpPr>
        <dsp:cNvPr id="0" name=""/>
        <dsp:cNvSpPr/>
      </dsp:nvSpPr>
      <dsp:spPr>
        <a:xfrm>
          <a:off x="2103120" y="1074481"/>
          <a:ext cx="841248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8E9B11-A11D-4A53-B8E7-5C9EDC89D3C8}">
      <dsp:nvSpPr>
        <dsp:cNvPr id="0" name=""/>
        <dsp:cNvSpPr/>
      </dsp:nvSpPr>
      <dsp:spPr>
        <a:xfrm>
          <a:off x="2260854" y="1100064"/>
          <a:ext cx="8254746" cy="511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rial Nova" panose="020B0504020202020204" pitchFamily="34" charset="0"/>
            </a:rPr>
            <a:t>BIL Emerging Contaminants </a:t>
          </a:r>
        </a:p>
      </dsp:txBody>
      <dsp:txXfrm>
        <a:off x="2260854" y="1100064"/>
        <a:ext cx="8254746" cy="511657"/>
      </dsp:txXfrm>
    </dsp:sp>
    <dsp:sp modelId="{FB09116A-53BD-4453-B68D-6FCB03E2626C}">
      <dsp:nvSpPr>
        <dsp:cNvPr id="0" name=""/>
        <dsp:cNvSpPr/>
      </dsp:nvSpPr>
      <dsp:spPr>
        <a:xfrm>
          <a:off x="2103120" y="1611721"/>
          <a:ext cx="841248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9EDEC3-5A03-4157-A558-F7309B786C3C}">
      <dsp:nvSpPr>
        <dsp:cNvPr id="0" name=""/>
        <dsp:cNvSpPr/>
      </dsp:nvSpPr>
      <dsp:spPr>
        <a:xfrm>
          <a:off x="2260854" y="1637304"/>
          <a:ext cx="8254746" cy="511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rial Nova"/>
            </a:rPr>
            <a:t>Stormwater &amp; Sewer Overflow grant or OSG</a:t>
          </a:r>
        </a:p>
      </dsp:txBody>
      <dsp:txXfrm>
        <a:off x="2260854" y="1637304"/>
        <a:ext cx="8254746" cy="511657"/>
      </dsp:txXfrm>
    </dsp:sp>
    <dsp:sp modelId="{F056FADF-B426-4238-9C97-F3DADD46D6A1}">
      <dsp:nvSpPr>
        <dsp:cNvPr id="0" name=""/>
        <dsp:cNvSpPr/>
      </dsp:nvSpPr>
      <dsp:spPr>
        <a:xfrm>
          <a:off x="2103120" y="2148962"/>
          <a:ext cx="841248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314075-D738-4E6B-B3AB-C0DD046568F2}">
      <dsp:nvSpPr>
        <dsp:cNvPr id="0" name=""/>
        <dsp:cNvSpPr/>
      </dsp:nvSpPr>
      <dsp:spPr>
        <a:xfrm>
          <a:off x="0" y="2176272"/>
          <a:ext cx="10515600" cy="0"/>
        </a:xfrm>
        <a:prstGeom prst="line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918227-29DC-4BA1-B2BC-EF4B2555D1DC}">
      <dsp:nvSpPr>
        <dsp:cNvPr id="0" name=""/>
        <dsp:cNvSpPr/>
      </dsp:nvSpPr>
      <dsp:spPr>
        <a:xfrm>
          <a:off x="0" y="2176272"/>
          <a:ext cx="2103120" cy="2176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t" anchorCtr="0">
          <a:noAutofit/>
        </a:bodyPr>
        <a:lstStyle/>
        <a:p>
          <a:pPr marL="0" lvl="0" indent="0" algn="l" defTabSz="2178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>
              <a:latin typeface="Arial Nova" panose="020B0504020202020204" pitchFamily="34" charset="0"/>
            </a:rPr>
            <a:t>State </a:t>
          </a:r>
        </a:p>
      </dsp:txBody>
      <dsp:txXfrm>
        <a:off x="0" y="2176272"/>
        <a:ext cx="2103120" cy="2176272"/>
      </dsp:txXfrm>
    </dsp:sp>
    <dsp:sp modelId="{2DCFAC17-3C75-42EB-93FA-3666F1C26FA7}">
      <dsp:nvSpPr>
        <dsp:cNvPr id="0" name=""/>
        <dsp:cNvSpPr/>
      </dsp:nvSpPr>
      <dsp:spPr>
        <a:xfrm>
          <a:off x="2260854" y="2226853"/>
          <a:ext cx="8254746" cy="1011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 Nova" panose="020B0504020202020204" pitchFamily="34" charset="0"/>
            </a:rPr>
            <a:t>General Obligation Bonds (grants)</a:t>
          </a:r>
        </a:p>
      </dsp:txBody>
      <dsp:txXfrm>
        <a:off x="2260854" y="2226853"/>
        <a:ext cx="8254746" cy="1011626"/>
      </dsp:txXfrm>
    </dsp:sp>
    <dsp:sp modelId="{2BE0C243-2A28-4F78-AB25-F12A5DD3AADC}">
      <dsp:nvSpPr>
        <dsp:cNvPr id="0" name=""/>
        <dsp:cNvSpPr/>
      </dsp:nvSpPr>
      <dsp:spPr>
        <a:xfrm>
          <a:off x="2103120" y="3238479"/>
          <a:ext cx="841248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D8869E-812F-45B4-BB39-E8E9B3E538B5}">
      <dsp:nvSpPr>
        <dsp:cNvPr id="0" name=""/>
        <dsp:cNvSpPr/>
      </dsp:nvSpPr>
      <dsp:spPr>
        <a:xfrm>
          <a:off x="2260854" y="3289061"/>
          <a:ext cx="8254746" cy="1011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 Nova" panose="020B0504020202020204" pitchFamily="34" charset="0"/>
            </a:rPr>
            <a:t>State Revenue Bonds (loans)</a:t>
          </a:r>
        </a:p>
      </dsp:txBody>
      <dsp:txXfrm>
        <a:off x="2260854" y="3289061"/>
        <a:ext cx="8254746" cy="1011626"/>
      </dsp:txXfrm>
    </dsp:sp>
    <dsp:sp modelId="{4136CAE8-3989-42C2-B503-2A8DBDBB6AB0}">
      <dsp:nvSpPr>
        <dsp:cNvPr id="0" name=""/>
        <dsp:cNvSpPr/>
      </dsp:nvSpPr>
      <dsp:spPr>
        <a:xfrm>
          <a:off x="2103120" y="4300687"/>
          <a:ext cx="841248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887786-01D6-4E95-8753-6FD296D0002F}">
      <dsp:nvSpPr>
        <dsp:cNvPr id="0" name=""/>
        <dsp:cNvSpPr/>
      </dsp:nvSpPr>
      <dsp:spPr>
        <a:xfrm>
          <a:off x="2964" y="1060692"/>
          <a:ext cx="3611939" cy="144477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 Nova"/>
            </a:rPr>
            <a:t>As a Category I, II or III project</a:t>
          </a:r>
        </a:p>
      </dsp:txBody>
      <dsp:txXfrm>
        <a:off x="725352" y="1060692"/>
        <a:ext cx="2167164" cy="1444775"/>
      </dsp:txXfrm>
    </dsp:sp>
    <dsp:sp modelId="{9491EFA8-9E65-485C-86B2-BDBFE2312A81}">
      <dsp:nvSpPr>
        <dsp:cNvPr id="0" name=""/>
        <dsp:cNvSpPr/>
      </dsp:nvSpPr>
      <dsp:spPr>
        <a:xfrm>
          <a:off x="3253710" y="1060692"/>
          <a:ext cx="3611939" cy="144477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 Nova"/>
            </a:rPr>
            <a:t>Priority points</a:t>
          </a:r>
        </a:p>
      </dsp:txBody>
      <dsp:txXfrm>
        <a:off x="3976098" y="1060692"/>
        <a:ext cx="2167164" cy="1444775"/>
      </dsp:txXfrm>
    </dsp:sp>
    <dsp:sp modelId="{FC00EACA-1DDD-4BD0-96AE-5076B1E0E6B1}">
      <dsp:nvSpPr>
        <dsp:cNvPr id="0" name=""/>
        <dsp:cNvSpPr/>
      </dsp:nvSpPr>
      <dsp:spPr>
        <a:xfrm>
          <a:off x="6504455" y="1060692"/>
          <a:ext cx="3611939" cy="144477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Arial Nova"/>
            </a:rPr>
            <a:t>Reserve</a:t>
          </a:r>
        </a:p>
      </dsp:txBody>
      <dsp:txXfrm>
        <a:off x="7226843" y="1060692"/>
        <a:ext cx="2167164" cy="14447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B50BAA-E7EA-4677-90A5-BCEB69EBDCA6}">
      <dsp:nvSpPr>
        <dsp:cNvPr id="0" name=""/>
        <dsp:cNvSpPr/>
      </dsp:nvSpPr>
      <dsp:spPr>
        <a:xfrm>
          <a:off x="0" y="75072"/>
          <a:ext cx="3416027" cy="60268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Category I   </a:t>
          </a:r>
        </a:p>
      </dsp:txBody>
      <dsp:txXfrm>
        <a:off x="0" y="75072"/>
        <a:ext cx="3416027" cy="602680"/>
      </dsp:txXfrm>
    </dsp:sp>
    <dsp:sp modelId="{3C5E1C3C-1E39-4D4E-81EE-EC1F560D5B02}">
      <dsp:nvSpPr>
        <dsp:cNvPr id="0" name=""/>
        <dsp:cNvSpPr/>
      </dsp:nvSpPr>
      <dsp:spPr>
        <a:xfrm>
          <a:off x="16410" y="662292"/>
          <a:ext cx="3400908" cy="345544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0" kern="1200"/>
            <a:t>CWF application for construction to DEEP during previous funding period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0" kern="1200" dirty="0"/>
            <a:t>Project was fundable on the previous priority list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0" kern="1200" dirty="0"/>
            <a:t>CWF agreement has not been executed yet</a:t>
          </a:r>
          <a:endParaRPr lang="en-US" sz="2200" kern="1200" dirty="0"/>
        </a:p>
      </dsp:txBody>
      <dsp:txXfrm>
        <a:off x="16410" y="662292"/>
        <a:ext cx="3400908" cy="3455440"/>
      </dsp:txXfrm>
    </dsp:sp>
    <dsp:sp modelId="{B45E2DFA-28E7-46AB-9146-F5C0ADBA1AE7}">
      <dsp:nvSpPr>
        <dsp:cNvPr id="0" name=""/>
        <dsp:cNvSpPr/>
      </dsp:nvSpPr>
      <dsp:spPr>
        <a:xfrm>
          <a:off x="3885042" y="51882"/>
          <a:ext cx="3286886" cy="6336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Category II  </a:t>
          </a:r>
        </a:p>
      </dsp:txBody>
      <dsp:txXfrm>
        <a:off x="3885042" y="51882"/>
        <a:ext cx="3286886" cy="633600"/>
      </dsp:txXfrm>
    </dsp:sp>
    <dsp:sp modelId="{44405A4C-4820-43BE-8245-9BFC3FCEC250}">
      <dsp:nvSpPr>
        <dsp:cNvPr id="0" name=""/>
        <dsp:cNvSpPr/>
      </dsp:nvSpPr>
      <dsp:spPr>
        <a:xfrm>
          <a:off x="3885042" y="685482"/>
          <a:ext cx="3286886" cy="345544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0" kern="1200" dirty="0"/>
            <a:t>Portion of a construction project has been CWF funded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0" kern="1200"/>
            <a:t>Project is not usable or severely restricted in use until project is completed</a:t>
          </a:r>
          <a:endParaRPr lang="en-US" sz="2200" kern="1200"/>
        </a:p>
      </dsp:txBody>
      <dsp:txXfrm>
        <a:off x="3885042" y="685482"/>
        <a:ext cx="3286886" cy="3455440"/>
      </dsp:txXfrm>
    </dsp:sp>
    <dsp:sp modelId="{ED8A2D7E-AACC-4500-8C98-3E3628282A7A}">
      <dsp:nvSpPr>
        <dsp:cNvPr id="0" name=""/>
        <dsp:cNvSpPr/>
      </dsp:nvSpPr>
      <dsp:spPr>
        <a:xfrm>
          <a:off x="7632092" y="51882"/>
          <a:ext cx="3286886" cy="6336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Category III</a:t>
          </a:r>
        </a:p>
      </dsp:txBody>
      <dsp:txXfrm>
        <a:off x="7632092" y="51882"/>
        <a:ext cx="3286886" cy="633600"/>
      </dsp:txXfrm>
    </dsp:sp>
    <dsp:sp modelId="{4D9422B7-3319-44DA-AFDA-2A97EE4BF4BA}">
      <dsp:nvSpPr>
        <dsp:cNvPr id="0" name=""/>
        <dsp:cNvSpPr/>
      </dsp:nvSpPr>
      <dsp:spPr>
        <a:xfrm>
          <a:off x="7632092" y="685482"/>
          <a:ext cx="3286886" cy="345544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0" kern="1200"/>
            <a:t>Project will remedy documented pollution of a drinking water supply</a:t>
          </a:r>
          <a:endParaRPr lang="en-US" sz="2200" kern="1200"/>
        </a:p>
      </dsp:txBody>
      <dsp:txXfrm>
        <a:off x="7632092" y="685482"/>
        <a:ext cx="3286886" cy="34554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41FE8C-A599-4CA0-A0BB-2B52362136CC}">
      <dsp:nvSpPr>
        <dsp:cNvPr id="0" name=""/>
        <dsp:cNvSpPr/>
      </dsp:nvSpPr>
      <dsp:spPr>
        <a:xfrm>
          <a:off x="0" y="568470"/>
          <a:ext cx="6900512" cy="23341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541528" rIns="535556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Meet Water Quality Standards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CSO and Phosphorus Removal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Meet LIS Goal for Nitrogen Removal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Population served</a:t>
          </a:r>
        </a:p>
      </dsp:txBody>
      <dsp:txXfrm>
        <a:off x="0" y="568470"/>
        <a:ext cx="6900512" cy="2334150"/>
      </dsp:txXfrm>
    </dsp:sp>
    <dsp:sp modelId="{170C63C8-4938-439E-ADB6-5B912F91ED4D}">
      <dsp:nvSpPr>
        <dsp:cNvPr id="0" name=""/>
        <dsp:cNvSpPr/>
      </dsp:nvSpPr>
      <dsp:spPr>
        <a:xfrm>
          <a:off x="345025" y="184710"/>
          <a:ext cx="4830358" cy="767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Highest number of points</a:t>
          </a:r>
        </a:p>
      </dsp:txBody>
      <dsp:txXfrm>
        <a:off x="382492" y="222177"/>
        <a:ext cx="4755424" cy="692586"/>
      </dsp:txXfrm>
    </dsp:sp>
    <dsp:sp modelId="{078B6437-49AD-4286-993D-3B7A2F46042F}">
      <dsp:nvSpPr>
        <dsp:cNvPr id="0" name=""/>
        <dsp:cNvSpPr/>
      </dsp:nvSpPr>
      <dsp:spPr>
        <a:xfrm>
          <a:off x="0" y="3426780"/>
          <a:ext cx="6900512" cy="1924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541528" rIns="535556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Failing</a:t>
          </a:r>
          <a:r>
            <a:rPr lang="en-US" sz="2600" b="1" kern="1200"/>
            <a:t> </a:t>
          </a:r>
          <a:r>
            <a:rPr lang="en-US" sz="2600" b="0" kern="1200"/>
            <a:t>septic</a:t>
          </a:r>
          <a:r>
            <a:rPr lang="en-US" sz="2600" b="1" kern="1200"/>
            <a:t> </a:t>
          </a:r>
          <a:r>
            <a:rPr lang="en-US" sz="2600" kern="1200"/>
            <a:t>systems</a:t>
          </a:r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Sewage</a:t>
          </a:r>
          <a:r>
            <a:rPr lang="en-US" sz="2600" b="1" kern="1200" dirty="0"/>
            <a:t> </a:t>
          </a:r>
          <a:r>
            <a:rPr lang="en-US" sz="2600" b="0" kern="1200" dirty="0"/>
            <a:t>backups into</a:t>
          </a:r>
          <a:r>
            <a:rPr lang="en-US" sz="2600" b="1" kern="1200" dirty="0"/>
            <a:t> </a:t>
          </a:r>
          <a:r>
            <a:rPr lang="en-US" sz="2600" kern="1200" dirty="0"/>
            <a:t>houses</a:t>
          </a:r>
          <a:endParaRPr lang="en-US" sz="2600" b="1" kern="1200" dirty="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Eutrophication of watercourses</a:t>
          </a:r>
          <a:endParaRPr lang="en-US" sz="2600" b="1" kern="1200" dirty="0"/>
        </a:p>
      </dsp:txBody>
      <dsp:txXfrm>
        <a:off x="0" y="3426780"/>
        <a:ext cx="6900512" cy="1924650"/>
      </dsp:txXfrm>
    </dsp:sp>
    <dsp:sp modelId="{0685D05F-7130-4647-A4CC-ACB3AC603A8C}">
      <dsp:nvSpPr>
        <dsp:cNvPr id="0" name=""/>
        <dsp:cNvSpPr/>
      </dsp:nvSpPr>
      <dsp:spPr>
        <a:xfrm>
          <a:off x="345025" y="3043020"/>
          <a:ext cx="4830358" cy="7675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Lower number of points</a:t>
          </a:r>
        </a:p>
      </dsp:txBody>
      <dsp:txXfrm>
        <a:off x="382492" y="3080487"/>
        <a:ext cx="4755424" cy="6925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AF4A4-74D4-4044-BFBF-3FE0D14D51A6}">
      <dsp:nvSpPr>
        <dsp:cNvPr id="0" name=""/>
        <dsp:cNvSpPr/>
      </dsp:nvSpPr>
      <dsp:spPr>
        <a:xfrm>
          <a:off x="752566" y="1045320"/>
          <a:ext cx="1066720" cy="10667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69B414-DE1F-4BDE-A1BA-13D436AF36FD}">
      <dsp:nvSpPr>
        <dsp:cNvPr id="0" name=""/>
        <dsp:cNvSpPr/>
      </dsp:nvSpPr>
      <dsp:spPr>
        <a:xfrm>
          <a:off x="100682" y="2427484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First come, first served</a:t>
          </a:r>
        </a:p>
      </dsp:txBody>
      <dsp:txXfrm>
        <a:off x="100682" y="2427484"/>
        <a:ext cx="2370489" cy="720000"/>
      </dsp:txXfrm>
    </dsp:sp>
    <dsp:sp modelId="{46144190-3B83-4973-837D-CF8C97659BE9}">
      <dsp:nvSpPr>
        <dsp:cNvPr id="0" name=""/>
        <dsp:cNvSpPr/>
      </dsp:nvSpPr>
      <dsp:spPr>
        <a:xfrm>
          <a:off x="3537891" y="1045320"/>
          <a:ext cx="1066720" cy="10667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D96F0C-AFBF-43B1-9B88-5C0BB283F7A0}">
      <dsp:nvSpPr>
        <dsp:cNvPr id="0" name=""/>
        <dsp:cNvSpPr/>
      </dsp:nvSpPr>
      <dsp:spPr>
        <a:xfrm>
          <a:off x="2886007" y="2427484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Funding not based upon priority points</a:t>
          </a:r>
        </a:p>
      </dsp:txBody>
      <dsp:txXfrm>
        <a:off x="2886007" y="2427484"/>
        <a:ext cx="2370489" cy="720000"/>
      </dsp:txXfrm>
    </dsp:sp>
    <dsp:sp modelId="{5E6DE76D-A378-430E-88C8-D73FB7B69BFB}">
      <dsp:nvSpPr>
        <dsp:cNvPr id="0" name=""/>
        <dsp:cNvSpPr/>
      </dsp:nvSpPr>
      <dsp:spPr>
        <a:xfrm>
          <a:off x="6323216" y="1045320"/>
          <a:ext cx="1066720" cy="10667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D31390-EE6B-4760-BBEE-FA24F1590BB6}">
      <dsp:nvSpPr>
        <dsp:cNvPr id="0" name=""/>
        <dsp:cNvSpPr/>
      </dsp:nvSpPr>
      <dsp:spPr>
        <a:xfrm>
          <a:off x="5671332" y="2427484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With few exceptions, available to all towns</a:t>
          </a:r>
        </a:p>
      </dsp:txBody>
      <dsp:txXfrm>
        <a:off x="5671332" y="2427484"/>
        <a:ext cx="2370489" cy="720000"/>
      </dsp:txXfrm>
    </dsp:sp>
    <dsp:sp modelId="{6837407D-7BEF-4201-872E-81A7D359D7F3}">
      <dsp:nvSpPr>
        <dsp:cNvPr id="0" name=""/>
        <dsp:cNvSpPr/>
      </dsp:nvSpPr>
      <dsp:spPr>
        <a:xfrm>
          <a:off x="9108541" y="1045320"/>
          <a:ext cx="1066720" cy="10667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9920C8-02DF-44CB-BAA9-4A4B9B2FDA8F}">
      <dsp:nvSpPr>
        <dsp:cNvPr id="0" name=""/>
        <dsp:cNvSpPr/>
      </dsp:nvSpPr>
      <dsp:spPr>
        <a:xfrm>
          <a:off x="8456657" y="2427484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Categories change over time (add/delete)</a:t>
          </a:r>
        </a:p>
      </dsp:txBody>
      <dsp:txXfrm>
        <a:off x="8456657" y="2427484"/>
        <a:ext cx="2370489" cy="72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015230-B6E3-4320-B04E-9677A1BDDF81}">
      <dsp:nvSpPr>
        <dsp:cNvPr id="0" name=""/>
        <dsp:cNvSpPr/>
      </dsp:nvSpPr>
      <dsp:spPr>
        <a:xfrm>
          <a:off x="0" y="212869"/>
          <a:ext cx="10968037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242" tIns="291592" rIns="851242" bIns="113792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b="1" kern="1200" dirty="0">
            <a:latin typeface="Arial Nova"/>
          </a:endParaRPr>
        </a:p>
      </dsp:txBody>
      <dsp:txXfrm>
        <a:off x="0" y="212869"/>
        <a:ext cx="10968037" cy="352800"/>
      </dsp:txXfrm>
    </dsp:sp>
    <dsp:sp modelId="{975103DE-7797-4C40-B9EE-4E31810431A8}">
      <dsp:nvSpPr>
        <dsp:cNvPr id="0" name=""/>
        <dsp:cNvSpPr/>
      </dsp:nvSpPr>
      <dsp:spPr>
        <a:xfrm>
          <a:off x="548401" y="6229"/>
          <a:ext cx="7677625" cy="413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196" tIns="0" rIns="29019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 Nova"/>
            </a:rPr>
            <a:t>Green &amp; Resiliency reserves</a:t>
          </a:r>
        </a:p>
      </dsp:txBody>
      <dsp:txXfrm>
        <a:off x="568576" y="26404"/>
        <a:ext cx="7637275" cy="372930"/>
      </dsp:txXfrm>
    </dsp:sp>
    <dsp:sp modelId="{1109D2C5-77A2-4C3B-9BFE-901E6DBB8570}">
      <dsp:nvSpPr>
        <dsp:cNvPr id="0" name=""/>
        <dsp:cNvSpPr/>
      </dsp:nvSpPr>
      <dsp:spPr>
        <a:xfrm>
          <a:off x="0" y="847909"/>
          <a:ext cx="10968037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264675"/>
              <a:satOff val="298"/>
              <a:lumOff val="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E2869B-DEBC-450D-ACE7-E8F39973C48C}">
      <dsp:nvSpPr>
        <dsp:cNvPr id="0" name=""/>
        <dsp:cNvSpPr/>
      </dsp:nvSpPr>
      <dsp:spPr>
        <a:xfrm>
          <a:off x="548401" y="641269"/>
          <a:ext cx="7677625" cy="413280"/>
        </a:xfrm>
        <a:prstGeom prst="roundRect">
          <a:avLst/>
        </a:prstGeom>
        <a:solidFill>
          <a:schemeClr val="accent2">
            <a:hueOff val="-264675"/>
            <a:satOff val="298"/>
            <a:lumOff val="70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196" tIns="0" rIns="29019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 Nova"/>
            </a:rPr>
            <a:t>Collection system (pipe or pump station rehab)</a:t>
          </a:r>
        </a:p>
      </dsp:txBody>
      <dsp:txXfrm>
        <a:off x="568576" y="661444"/>
        <a:ext cx="7637275" cy="372930"/>
      </dsp:txXfrm>
    </dsp:sp>
    <dsp:sp modelId="{42699976-D2CB-4DB9-A752-46C348AFC03B}">
      <dsp:nvSpPr>
        <dsp:cNvPr id="0" name=""/>
        <dsp:cNvSpPr/>
      </dsp:nvSpPr>
      <dsp:spPr>
        <a:xfrm>
          <a:off x="0" y="1482949"/>
          <a:ext cx="10968037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529349"/>
              <a:satOff val="597"/>
              <a:lumOff val="1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4A0D21-B03B-4AA5-BAED-9C14100B3B25}">
      <dsp:nvSpPr>
        <dsp:cNvPr id="0" name=""/>
        <dsp:cNvSpPr/>
      </dsp:nvSpPr>
      <dsp:spPr>
        <a:xfrm>
          <a:off x="548401" y="1276309"/>
          <a:ext cx="7677625" cy="413280"/>
        </a:xfrm>
        <a:prstGeom prst="roundRect">
          <a:avLst/>
        </a:prstGeom>
        <a:solidFill>
          <a:schemeClr val="accent2">
            <a:hueOff val="-529349"/>
            <a:satOff val="597"/>
            <a:lumOff val="141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196" tIns="0" rIns="29019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 Nova"/>
            </a:rPr>
            <a:t>Cost increases on existing construction projects</a:t>
          </a:r>
        </a:p>
      </dsp:txBody>
      <dsp:txXfrm>
        <a:off x="568576" y="1296484"/>
        <a:ext cx="7637275" cy="372930"/>
      </dsp:txXfrm>
    </dsp:sp>
    <dsp:sp modelId="{07EFD319-1E10-47F4-97FB-C18E3660FAFC}">
      <dsp:nvSpPr>
        <dsp:cNvPr id="0" name=""/>
        <dsp:cNvSpPr/>
      </dsp:nvSpPr>
      <dsp:spPr>
        <a:xfrm>
          <a:off x="0" y="2117989"/>
          <a:ext cx="10968037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794024"/>
              <a:satOff val="895"/>
              <a:lumOff val="2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36C78C-D17E-4BAE-A543-EAD484513CA2}">
      <dsp:nvSpPr>
        <dsp:cNvPr id="0" name=""/>
        <dsp:cNvSpPr/>
      </dsp:nvSpPr>
      <dsp:spPr>
        <a:xfrm>
          <a:off x="548401" y="1911350"/>
          <a:ext cx="7677625" cy="413280"/>
        </a:xfrm>
        <a:prstGeom prst="roundRect">
          <a:avLst/>
        </a:prstGeom>
        <a:solidFill>
          <a:schemeClr val="accent2">
            <a:hueOff val="-794024"/>
            <a:satOff val="895"/>
            <a:lumOff val="211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196" tIns="0" rIns="29019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 Nova"/>
            </a:rPr>
            <a:t>Planning (engineering studies)</a:t>
          </a:r>
        </a:p>
      </dsp:txBody>
      <dsp:txXfrm>
        <a:off x="568576" y="1931525"/>
        <a:ext cx="7637275" cy="372930"/>
      </dsp:txXfrm>
    </dsp:sp>
    <dsp:sp modelId="{864EB09A-B285-4FC6-A573-FEE48079EA05}">
      <dsp:nvSpPr>
        <dsp:cNvPr id="0" name=""/>
        <dsp:cNvSpPr/>
      </dsp:nvSpPr>
      <dsp:spPr>
        <a:xfrm>
          <a:off x="0" y="2753030"/>
          <a:ext cx="10968037" cy="6284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1058698"/>
              <a:satOff val="1194"/>
              <a:lumOff val="2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242" tIns="291592" rIns="851242" bIns="113792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Arial Nova"/>
            </a:rPr>
            <a:t>Must be fundable project w/in 3 years, and municipality must appropriate full construction costs</a:t>
          </a:r>
        </a:p>
      </dsp:txBody>
      <dsp:txXfrm>
        <a:off x="0" y="2753030"/>
        <a:ext cx="10968037" cy="628425"/>
      </dsp:txXfrm>
    </dsp:sp>
    <dsp:sp modelId="{FD9B4AF5-CBDE-4003-A160-1659BAAE8CAA}">
      <dsp:nvSpPr>
        <dsp:cNvPr id="0" name=""/>
        <dsp:cNvSpPr/>
      </dsp:nvSpPr>
      <dsp:spPr>
        <a:xfrm>
          <a:off x="548401" y="2546390"/>
          <a:ext cx="7677625" cy="413280"/>
        </a:xfrm>
        <a:prstGeom prst="roundRect">
          <a:avLst/>
        </a:prstGeom>
        <a:solidFill>
          <a:schemeClr val="accent2">
            <a:hueOff val="-1058698"/>
            <a:satOff val="1194"/>
            <a:lumOff val="282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196" tIns="0" rIns="290196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 Nova"/>
            </a:rPr>
            <a:t>Design</a:t>
          </a:r>
        </a:p>
      </dsp:txBody>
      <dsp:txXfrm>
        <a:off x="568576" y="2566565"/>
        <a:ext cx="7637275" cy="372930"/>
      </dsp:txXfrm>
    </dsp:sp>
    <dsp:sp modelId="{9146C4F9-1068-423D-ACE0-55A247404553}">
      <dsp:nvSpPr>
        <dsp:cNvPr id="0" name=""/>
        <dsp:cNvSpPr/>
      </dsp:nvSpPr>
      <dsp:spPr>
        <a:xfrm>
          <a:off x="0" y="3663695"/>
          <a:ext cx="10968037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CE31F2-7A9C-46E3-B226-6FBB6556827B}">
      <dsp:nvSpPr>
        <dsp:cNvPr id="0" name=""/>
        <dsp:cNvSpPr/>
      </dsp:nvSpPr>
      <dsp:spPr>
        <a:xfrm>
          <a:off x="548401" y="3457055"/>
          <a:ext cx="7677625" cy="413280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0196" tIns="0" rIns="29019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 Nova"/>
            </a:rPr>
            <a:t>Small community (population &lt; 5,000)</a:t>
          </a:r>
        </a:p>
      </dsp:txBody>
      <dsp:txXfrm>
        <a:off x="568576" y="3477230"/>
        <a:ext cx="7637275" cy="37293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365102-08C2-442F-8D81-59B783C8D24D}">
      <dsp:nvSpPr>
        <dsp:cNvPr id="0" name=""/>
        <dsp:cNvSpPr/>
      </dsp:nvSpPr>
      <dsp:spPr>
        <a:xfrm>
          <a:off x="0" y="3358"/>
          <a:ext cx="6483942" cy="50109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F58859-383C-4047-B896-7390A084C37E}">
      <dsp:nvSpPr>
        <dsp:cNvPr id="0" name=""/>
        <dsp:cNvSpPr/>
      </dsp:nvSpPr>
      <dsp:spPr>
        <a:xfrm>
          <a:off x="151582" y="116105"/>
          <a:ext cx="275874" cy="2756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03C4F6-68CB-48C0-AB5F-10FEFAE14A05}">
      <dsp:nvSpPr>
        <dsp:cNvPr id="0" name=""/>
        <dsp:cNvSpPr/>
      </dsp:nvSpPr>
      <dsp:spPr>
        <a:xfrm>
          <a:off x="579039" y="3358"/>
          <a:ext cx="2917773" cy="563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662" tIns="59662" rIns="59662" bIns="5966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bg1">
                  <a:lumMod val="50000"/>
                </a:schemeClr>
              </a:solidFill>
              <a:latin typeface="Arial Nova"/>
            </a:rPr>
            <a:t>Call for projects</a:t>
          </a:r>
        </a:p>
      </dsp:txBody>
      <dsp:txXfrm>
        <a:off x="579039" y="3358"/>
        <a:ext cx="2917773" cy="563736"/>
      </dsp:txXfrm>
    </dsp:sp>
    <dsp:sp modelId="{F6AE5B3F-ECF5-444F-91FB-6C1A06D925E7}">
      <dsp:nvSpPr>
        <dsp:cNvPr id="0" name=""/>
        <dsp:cNvSpPr/>
      </dsp:nvSpPr>
      <dsp:spPr>
        <a:xfrm>
          <a:off x="3496813" y="3358"/>
          <a:ext cx="2952348" cy="501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033" tIns="53033" rIns="53033" bIns="5303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 Nova"/>
            </a:rPr>
            <a:t>$2.4B in needs submitted</a:t>
          </a:r>
        </a:p>
      </dsp:txBody>
      <dsp:txXfrm>
        <a:off x="3496813" y="3358"/>
        <a:ext cx="2952348" cy="501099"/>
      </dsp:txXfrm>
    </dsp:sp>
    <dsp:sp modelId="{7EF4C736-9001-445F-8A14-D7E9A6A08B61}">
      <dsp:nvSpPr>
        <dsp:cNvPr id="0" name=""/>
        <dsp:cNvSpPr/>
      </dsp:nvSpPr>
      <dsp:spPr>
        <a:xfrm>
          <a:off x="0" y="708029"/>
          <a:ext cx="6483942" cy="50109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FF433B-D193-446E-94A9-2591556D6882}">
      <dsp:nvSpPr>
        <dsp:cNvPr id="0" name=""/>
        <dsp:cNvSpPr/>
      </dsp:nvSpPr>
      <dsp:spPr>
        <a:xfrm>
          <a:off x="151582" y="820776"/>
          <a:ext cx="275874" cy="2756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7637E1-8339-4710-BF0D-EEE730FA7022}">
      <dsp:nvSpPr>
        <dsp:cNvPr id="0" name=""/>
        <dsp:cNvSpPr/>
      </dsp:nvSpPr>
      <dsp:spPr>
        <a:xfrm>
          <a:off x="579039" y="708029"/>
          <a:ext cx="2917773" cy="563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662" tIns="59662" rIns="59662" bIns="5966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 Nova"/>
            </a:rPr>
            <a:t>Assess readiness to proceed to construction</a:t>
          </a:r>
        </a:p>
      </dsp:txBody>
      <dsp:txXfrm>
        <a:off x="579039" y="708029"/>
        <a:ext cx="2917773" cy="563736"/>
      </dsp:txXfrm>
    </dsp:sp>
    <dsp:sp modelId="{11C3744D-6CB9-4BF1-8068-D119CAC384C9}">
      <dsp:nvSpPr>
        <dsp:cNvPr id="0" name=""/>
        <dsp:cNvSpPr/>
      </dsp:nvSpPr>
      <dsp:spPr>
        <a:xfrm>
          <a:off x="3496813" y="708029"/>
          <a:ext cx="2952348" cy="501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033" tIns="53033" rIns="53033" bIns="5303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 Nova" panose="020B0504020202020204" pitchFamily="34" charset="0"/>
              <a:cs typeface="Calibri"/>
            </a:rPr>
            <a:t>$900M+ in needs assessed as ready projects</a:t>
          </a:r>
          <a:endParaRPr lang="en-US" sz="1400" kern="1200" dirty="0">
            <a:solidFill>
              <a:schemeClr val="bg1">
                <a:lumMod val="50000"/>
              </a:schemeClr>
            </a:solidFill>
            <a:latin typeface="Arial Nova" panose="020B0504020202020204" pitchFamily="34" charset="0"/>
          </a:endParaRPr>
        </a:p>
      </dsp:txBody>
      <dsp:txXfrm>
        <a:off x="3496813" y="708029"/>
        <a:ext cx="2952348" cy="501099"/>
      </dsp:txXfrm>
    </dsp:sp>
    <dsp:sp modelId="{927778F9-9DBB-4279-8242-4F88786F0F5E}">
      <dsp:nvSpPr>
        <dsp:cNvPr id="0" name=""/>
        <dsp:cNvSpPr/>
      </dsp:nvSpPr>
      <dsp:spPr>
        <a:xfrm>
          <a:off x="0" y="1412700"/>
          <a:ext cx="6483942" cy="50109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739130-BC0F-4C5A-A0FA-00A675005EE1}">
      <dsp:nvSpPr>
        <dsp:cNvPr id="0" name=""/>
        <dsp:cNvSpPr/>
      </dsp:nvSpPr>
      <dsp:spPr>
        <a:xfrm>
          <a:off x="151582" y="1525447"/>
          <a:ext cx="275874" cy="2756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8E50F6-1CB9-4E4E-A34F-302B0BA554EC}">
      <dsp:nvSpPr>
        <dsp:cNvPr id="0" name=""/>
        <dsp:cNvSpPr/>
      </dsp:nvSpPr>
      <dsp:spPr>
        <a:xfrm>
          <a:off x="579039" y="1412700"/>
          <a:ext cx="5870122" cy="563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662" tIns="59662" rIns="59662" bIns="5966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>
                  <a:lumMod val="50000"/>
                </a:schemeClr>
              </a:solidFill>
              <a:latin typeface="Arial Nova"/>
            </a:rPr>
            <a:t>Determine fundable projects with consideration of available funds (State Capital Budget, EPA grants)</a:t>
          </a:r>
          <a:endParaRPr lang="en-US" sz="1400" b="0" kern="1200" dirty="0">
            <a:solidFill>
              <a:schemeClr val="bg1">
                <a:lumMod val="50000"/>
              </a:schemeClr>
            </a:solidFill>
            <a:latin typeface="Arial Nova"/>
          </a:endParaRPr>
        </a:p>
      </dsp:txBody>
      <dsp:txXfrm>
        <a:off x="579039" y="1412700"/>
        <a:ext cx="5870122" cy="563736"/>
      </dsp:txXfrm>
    </dsp:sp>
    <dsp:sp modelId="{13F79617-E545-4472-8A8F-984FACC819FD}">
      <dsp:nvSpPr>
        <dsp:cNvPr id="0" name=""/>
        <dsp:cNvSpPr/>
      </dsp:nvSpPr>
      <dsp:spPr>
        <a:xfrm>
          <a:off x="0" y="2117371"/>
          <a:ext cx="6483942" cy="50109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 w="31750">
          <a:solidFill>
            <a:srgbClr val="FF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C31AA5-54B0-405D-A2DD-2BEA839613DE}">
      <dsp:nvSpPr>
        <dsp:cNvPr id="0" name=""/>
        <dsp:cNvSpPr/>
      </dsp:nvSpPr>
      <dsp:spPr>
        <a:xfrm>
          <a:off x="151582" y="2230118"/>
          <a:ext cx="275874" cy="27560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A1373E-7439-4232-91EE-406D441E70D0}">
      <dsp:nvSpPr>
        <dsp:cNvPr id="0" name=""/>
        <dsp:cNvSpPr/>
      </dsp:nvSpPr>
      <dsp:spPr>
        <a:xfrm>
          <a:off x="579039" y="2117371"/>
          <a:ext cx="2917773" cy="563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662" tIns="59662" rIns="59662" bIns="5966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D2C6C"/>
              </a:solidFill>
              <a:latin typeface="Arial Nova"/>
            </a:rPr>
            <a:t>Prepare draft PL document</a:t>
          </a:r>
          <a:endParaRPr lang="en-US" sz="1600" kern="1200" dirty="0"/>
        </a:p>
      </dsp:txBody>
      <dsp:txXfrm>
        <a:off x="579039" y="2117371"/>
        <a:ext cx="2917773" cy="563736"/>
      </dsp:txXfrm>
    </dsp:sp>
    <dsp:sp modelId="{87223B2B-11CF-4A62-9F89-8254EF535055}">
      <dsp:nvSpPr>
        <dsp:cNvPr id="0" name=""/>
        <dsp:cNvSpPr/>
      </dsp:nvSpPr>
      <dsp:spPr>
        <a:xfrm>
          <a:off x="3544419" y="2117371"/>
          <a:ext cx="2857135" cy="501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033" tIns="53033" rIns="53033" bIns="5303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D2C6C"/>
              </a:solidFill>
              <a:latin typeface="Arial Nova"/>
            </a:rPr>
            <a:t>Finalizing draft</a:t>
          </a:r>
        </a:p>
      </dsp:txBody>
      <dsp:txXfrm>
        <a:off x="3544419" y="2117371"/>
        <a:ext cx="2857135" cy="501099"/>
      </dsp:txXfrm>
    </dsp:sp>
    <dsp:sp modelId="{5BD5007E-B70D-472F-A96D-45176A6E5932}">
      <dsp:nvSpPr>
        <dsp:cNvPr id="0" name=""/>
        <dsp:cNvSpPr/>
      </dsp:nvSpPr>
      <dsp:spPr>
        <a:xfrm>
          <a:off x="0" y="2822042"/>
          <a:ext cx="6483942" cy="50109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A11200-FFE6-4A24-81A4-B233FFE1879B}">
      <dsp:nvSpPr>
        <dsp:cNvPr id="0" name=""/>
        <dsp:cNvSpPr/>
      </dsp:nvSpPr>
      <dsp:spPr>
        <a:xfrm>
          <a:off x="151582" y="2934789"/>
          <a:ext cx="275874" cy="2756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4DBEAE-9EE9-4977-A9D0-9367ACDBC1AC}">
      <dsp:nvSpPr>
        <dsp:cNvPr id="0" name=""/>
        <dsp:cNvSpPr/>
      </dsp:nvSpPr>
      <dsp:spPr>
        <a:xfrm>
          <a:off x="579039" y="2822042"/>
          <a:ext cx="2917773" cy="563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662" tIns="59662" rIns="59662" bIns="5966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2"/>
              </a:solidFill>
              <a:latin typeface="Arial Nova"/>
            </a:rPr>
            <a:t>Public notice of public hearing</a:t>
          </a:r>
        </a:p>
      </dsp:txBody>
      <dsp:txXfrm>
        <a:off x="579039" y="2822042"/>
        <a:ext cx="2917773" cy="563736"/>
      </dsp:txXfrm>
    </dsp:sp>
    <dsp:sp modelId="{9AA41D16-DA1B-449F-80B8-298CD0B70400}">
      <dsp:nvSpPr>
        <dsp:cNvPr id="0" name=""/>
        <dsp:cNvSpPr/>
      </dsp:nvSpPr>
      <dsp:spPr>
        <a:xfrm>
          <a:off x="3496813" y="2822042"/>
          <a:ext cx="2952348" cy="501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033" tIns="53033" rIns="53033" bIns="5303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2"/>
              </a:solidFill>
              <a:latin typeface="Arial Nova"/>
            </a:rPr>
            <a:t>Anticipated later this fall</a:t>
          </a:r>
        </a:p>
      </dsp:txBody>
      <dsp:txXfrm>
        <a:off x="3496813" y="2822042"/>
        <a:ext cx="2952348" cy="501099"/>
      </dsp:txXfrm>
    </dsp:sp>
    <dsp:sp modelId="{CC8A2A38-55A1-428C-A03A-DD947353EFA4}">
      <dsp:nvSpPr>
        <dsp:cNvPr id="0" name=""/>
        <dsp:cNvSpPr/>
      </dsp:nvSpPr>
      <dsp:spPr>
        <a:xfrm>
          <a:off x="0" y="3526713"/>
          <a:ext cx="6483942" cy="50109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ECAD6D-74E3-4115-9135-150C3622D399}">
      <dsp:nvSpPr>
        <dsp:cNvPr id="0" name=""/>
        <dsp:cNvSpPr/>
      </dsp:nvSpPr>
      <dsp:spPr>
        <a:xfrm>
          <a:off x="151582" y="3639460"/>
          <a:ext cx="275874" cy="27560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7B54BF-837B-454D-B8BF-CC59482CA3B2}">
      <dsp:nvSpPr>
        <dsp:cNvPr id="0" name=""/>
        <dsp:cNvSpPr/>
      </dsp:nvSpPr>
      <dsp:spPr>
        <a:xfrm>
          <a:off x="579039" y="3526713"/>
          <a:ext cx="2917773" cy="563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662" tIns="59662" rIns="59662" bIns="5966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2"/>
              </a:solidFill>
              <a:latin typeface="Arial Nova"/>
            </a:rPr>
            <a:t>Public hearing at DEEP</a:t>
          </a:r>
        </a:p>
      </dsp:txBody>
      <dsp:txXfrm>
        <a:off x="579039" y="3526713"/>
        <a:ext cx="2917773" cy="563736"/>
      </dsp:txXfrm>
    </dsp:sp>
    <dsp:sp modelId="{C105325E-2BFF-48A0-8CE1-3177D8D89400}">
      <dsp:nvSpPr>
        <dsp:cNvPr id="0" name=""/>
        <dsp:cNvSpPr/>
      </dsp:nvSpPr>
      <dsp:spPr>
        <a:xfrm>
          <a:off x="3496813" y="3526713"/>
          <a:ext cx="2952348" cy="501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033" tIns="53033" rIns="53033" bIns="5303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2"/>
              </a:solidFill>
              <a:latin typeface="Arial Nova"/>
            </a:rPr>
            <a:t>Will be virtual again</a:t>
          </a:r>
        </a:p>
      </dsp:txBody>
      <dsp:txXfrm>
        <a:off x="3496813" y="3526713"/>
        <a:ext cx="2952348" cy="501099"/>
      </dsp:txXfrm>
    </dsp:sp>
    <dsp:sp modelId="{BC089A8C-6C42-4D42-812E-AB61DA882992}">
      <dsp:nvSpPr>
        <dsp:cNvPr id="0" name=""/>
        <dsp:cNvSpPr/>
      </dsp:nvSpPr>
      <dsp:spPr>
        <a:xfrm>
          <a:off x="0" y="4231384"/>
          <a:ext cx="6483942" cy="50109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2BFB3C-12A6-45AA-A591-B65C49E65270}">
      <dsp:nvSpPr>
        <dsp:cNvPr id="0" name=""/>
        <dsp:cNvSpPr/>
      </dsp:nvSpPr>
      <dsp:spPr>
        <a:xfrm>
          <a:off x="151582" y="4344131"/>
          <a:ext cx="275874" cy="27560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02BE07-5896-4D53-95D0-0BEB53F16E9A}">
      <dsp:nvSpPr>
        <dsp:cNvPr id="0" name=""/>
        <dsp:cNvSpPr/>
      </dsp:nvSpPr>
      <dsp:spPr>
        <a:xfrm>
          <a:off x="579039" y="4231384"/>
          <a:ext cx="5870122" cy="563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662" tIns="59662" rIns="59662" bIns="5966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Nova"/>
            </a:rPr>
            <a:t>Prepare hearing examiner’s report</a:t>
          </a:r>
        </a:p>
      </dsp:txBody>
      <dsp:txXfrm>
        <a:off x="579039" y="4231384"/>
        <a:ext cx="5870122" cy="563736"/>
      </dsp:txXfrm>
    </dsp:sp>
    <dsp:sp modelId="{086DA68F-84BA-4C0A-BE6C-7D262C1A3E51}">
      <dsp:nvSpPr>
        <dsp:cNvPr id="0" name=""/>
        <dsp:cNvSpPr/>
      </dsp:nvSpPr>
      <dsp:spPr>
        <a:xfrm>
          <a:off x="0" y="4936055"/>
          <a:ext cx="6483942" cy="50109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BBCB28-6F15-42B8-95E3-6FD05A80178C}">
      <dsp:nvSpPr>
        <dsp:cNvPr id="0" name=""/>
        <dsp:cNvSpPr/>
      </dsp:nvSpPr>
      <dsp:spPr>
        <a:xfrm>
          <a:off x="151582" y="5048802"/>
          <a:ext cx="275874" cy="275604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317382-9E10-4C22-9FE1-B182213D9B0F}">
      <dsp:nvSpPr>
        <dsp:cNvPr id="0" name=""/>
        <dsp:cNvSpPr/>
      </dsp:nvSpPr>
      <dsp:spPr>
        <a:xfrm>
          <a:off x="579039" y="4936055"/>
          <a:ext cx="5870122" cy="563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662" tIns="59662" rIns="59662" bIns="5966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Nova"/>
            </a:rPr>
            <a:t>DEEP approval</a:t>
          </a:r>
        </a:p>
      </dsp:txBody>
      <dsp:txXfrm>
        <a:off x="579039" y="4936055"/>
        <a:ext cx="5870122" cy="5637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3569D-83C7-4716-A67A-577510F006A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E722F-8639-4A9B-852E-F1414D690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87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start us out discussing staff and the Clean Water Fund Priority List</a:t>
            </a:r>
          </a:p>
          <a:p>
            <a:r>
              <a:rPr lang="en-US" dirty="0"/>
              <a:t>I will be followed by Carlos Esguerra, who will discuss Fats Oils &amp; Grease, Pump Station survey</a:t>
            </a:r>
          </a:p>
          <a:p>
            <a:r>
              <a:rPr lang="en-US" dirty="0"/>
              <a:t>Then Stacy Pappano is our closer, and she will talk about PFAS, nitrogen and phosphorus and operator certification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E722F-8639-4A9B-852E-F1414D690A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10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have already submitted a project application for your project and it was shown to be a fundable project under the existing PL, this project is being considered a Cat I project, goes to front of the line ahead of the highest scored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E722F-8639-4A9B-852E-F1414D690A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204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Based on regs: RCSA 22a-482-1(c)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there are projects that don’t score high but still important priority, there are always reserves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E722F-8639-4A9B-852E-F1414D690A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58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Reserves balance the playing field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E722F-8639-4A9B-852E-F1414D690A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91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DEEP’s priorities:  Finishing up big nutrient removal projects for nitrogen and phosphorus</a:t>
            </a:r>
          </a:p>
          <a:p>
            <a:r>
              <a:rPr lang="en-US" dirty="0"/>
              <a:t>Continued focus on CSO removal, also big focus on pipe improvement projects like I/I lining projects</a:t>
            </a:r>
          </a:p>
          <a:p>
            <a:r>
              <a:rPr lang="en-US" dirty="0"/>
              <a:t>Improving resiliency and preparing for worsening effects of climate 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E722F-8639-4A9B-852E-F1414D690A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01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Stricter with nitrogen points this time around</a:t>
            </a:r>
          </a:p>
          <a:p>
            <a:r>
              <a:rPr lang="en-US" dirty="0"/>
              <a:t>If planning not started, confident it won’t be ready for construction by end of 6/25</a:t>
            </a:r>
          </a:p>
          <a:p>
            <a:r>
              <a:rPr lang="en-US" dirty="0"/>
              <a:t>Talk to your project engineer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E722F-8639-4A9B-852E-F1414D690AF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25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 it off to Carlos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E722F-8639-4A9B-852E-F1414D690AF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45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-</a:t>
            </a:r>
            <a:r>
              <a:rPr lang="en-US" b="0" i="0" dirty="0">
                <a:solidFill>
                  <a:srgbClr val="0A0A0A"/>
                </a:solidFill>
                <a:effectLst/>
                <a:latin typeface="open-sans"/>
              </a:rPr>
              <a:t>Emergency planning document to prepare systematically, and across all levels of</a:t>
            </a:r>
            <a:r>
              <a:rPr lang="en-US" sz="1200" dirty="0"/>
              <a:t> government for incidents or extreme weather situations. This is activated by the SEOC.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-Enhanced and In Advance Coordination between Water</a:t>
            </a:r>
            <a:r>
              <a:rPr lang="en-US" sz="1200" b="1" i="0" u="sng" dirty="0">
                <a:solidFill>
                  <a:srgbClr val="D13438"/>
                </a:solidFill>
                <a:effectLst/>
                <a:latin typeface="Calibri" panose="020F0502020204030204" pitchFamily="34" charset="0"/>
              </a:rPr>
              <a:t>/Wastewater</a:t>
            </a:r>
            <a:r>
              <a:rPr lang="en-US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Electric Sector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. P</a:t>
            </a:r>
            <a:r>
              <a:rPr lang="en-US" sz="1200" b="0" i="0" u="sng" dirty="0">
                <a:solidFill>
                  <a:srgbClr val="D13438"/>
                </a:solidFill>
                <a:effectLst/>
                <a:latin typeface="Calibri" panose="020F0502020204030204" pitchFamily="34" charset="0"/>
              </a:rPr>
              <a:t>riority </a:t>
            </a:r>
            <a:r>
              <a:rPr lang="en-US" sz="1200" b="0" i="0" u="sng" dirty="0">
                <a:solidFill>
                  <a:srgbClr val="D13438"/>
                </a:solidFill>
                <a:effectLst/>
                <a:latin typeface="Times New Roman" panose="02020603050405020304" pitchFamily="18" charset="0"/>
              </a:rPr>
              <a:t>assets are pre‐identified to the extent possible, or identified at the time of the emergency as needed.</a:t>
            </a:r>
            <a:endParaRPr lang="en-US" dirty="0"/>
          </a:p>
          <a:p>
            <a:r>
              <a:rPr lang="en-US" sz="1200" dirty="0"/>
              <a:t>(Department of Emergency Services and Public Protection (DESPP)</a:t>
            </a:r>
            <a:r>
              <a:rPr lang="en-US" sz="1200" b="1" dirty="0"/>
              <a:t> : </a:t>
            </a:r>
          </a:p>
          <a:p>
            <a:pPr marL="171450" indent="-171450">
              <a:buFontTx/>
              <a:buChar char="-"/>
            </a:pPr>
            <a:r>
              <a:rPr lang="en-US" sz="1200" b="1" dirty="0"/>
              <a:t>There are 15 ESF ranging from transportation , fire fighting , search and rescue including ESF 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E722F-8639-4A9B-852E-F1414D690AF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62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goal of this effort was two-fold: first create a database that can be helpful during EOC/ESF12 activations, and two: get a baseline of where communities stand with pump station needs. We tried to reduce number of questions to incentivize a higher response rate.</a:t>
            </a:r>
          </a:p>
          <a:p>
            <a:r>
              <a:rPr lang="en-US" dirty="0"/>
              <a:t>We requested billing account and service account numbers.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E722F-8639-4A9B-852E-F1414D690AF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91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Stay tuned for updates.  Expiration is about 2 years away, but we want to get an early start.- This is a topic that will be ramping up in the next several months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E722F-8639-4A9B-852E-F1414D690AF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468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 dots/stars indicates facilities where surface waters and fish tissue were sampled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E722F-8639-4A9B-852E-F1414D690AF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99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started my DEEP career in this group where I worked as a project engineer for 10 years, then I took a job in Dam Safety as supervisor for 4 years.</a:t>
            </a:r>
          </a:p>
          <a:p>
            <a:r>
              <a:rPr lang="en-US" dirty="0"/>
              <a:t>Last year, I had the opportunity to come back home as 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E722F-8639-4A9B-852E-F1414D690A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355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Influent (n=68): </a:t>
            </a:r>
            <a:r>
              <a:rPr lang="en-US" sz="1200" u="sng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PFPeA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(5-carbon version of PFOA) was the dominant PFAS compound found in WPCF influent, with an average concentration of 111 parts per trillion (ppt). [This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is approximately an order of magnitude greater than the remaining 7 of the 8 PFAS Reported in &gt;50% of samples, which have averages ranging from 1.5 to 9 ng/L.]]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200" u="sng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PFPeA</a:t>
            </a:r>
            <a:r>
              <a:rPr lang="en-US" sz="120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lang="en-US" sz="1200" u="sng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PFHxA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were both detected in &gt;90% of influent samples.</a:t>
            </a:r>
          </a:p>
          <a:p>
            <a:endParaRPr lang="en-US" dirty="0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Effluent (n=69): </a:t>
            </a:r>
            <a:r>
              <a:rPr lang="en-US" sz="1200" u="sng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PFPeA</a:t>
            </a:r>
            <a:r>
              <a:rPr lang="en-US" sz="120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lang="en-US" sz="1200" u="sng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PFHxA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(5- and 6-carbon versions of PFOA) had the highest average concentrations in WPCF effluent.  Average effluent concentrations were higher than average influent concentrations for 7 out of the 8 most prevalent PFAS compounds listed in the table above (all except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PFPeA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).  Conversely, average concentrations of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PFPeA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decreased severalfold from influent to effluent.  </a:t>
            </a:r>
            <a:r>
              <a:rPr lang="en-US" sz="1200" u="sng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PFPeA</a:t>
            </a:r>
            <a:r>
              <a:rPr lang="en-US" sz="120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US" sz="1200" u="sng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PFHxA</a:t>
            </a:r>
            <a:r>
              <a:rPr lang="en-US" sz="120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and PFOA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were detected in &gt;90% of effluent samples. [[Average concentrations of PFAS Reported in &gt;50% of Samples in effluent range from 2.9 to 24 ng/L.]]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E722F-8639-4A9B-852E-F1414D690AF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604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E722F-8639-4A9B-852E-F1414D690AF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375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E722F-8639-4A9B-852E-F1414D690AF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166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E722F-8639-4A9B-852E-F1414D690AF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38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Lots of retirements within the past few years, people shifting roles</a:t>
            </a:r>
          </a:p>
          <a:p>
            <a:r>
              <a:rPr lang="en-US" dirty="0"/>
              <a:t>Refresher about the organizational structure for </a:t>
            </a:r>
            <a:r>
              <a:rPr lang="en-US" dirty="0" err="1"/>
              <a:t>muni</a:t>
            </a:r>
            <a:r>
              <a:rPr lang="en-US" dirty="0"/>
              <a:t> ww</a:t>
            </a:r>
          </a:p>
          <a:p>
            <a:r>
              <a:rPr lang="en-US" dirty="0"/>
              <a:t>Graham replaced Betsey Wingfield, Nisha replaced Jennifer Perry who had replaced Denise </a:t>
            </a:r>
            <a:r>
              <a:rPr lang="en-US" dirty="0" err="1"/>
              <a:t>Ruzicka</a:t>
            </a:r>
            <a:r>
              <a:rPr lang="en-US" dirty="0"/>
              <a:t>: Nisha stand up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E722F-8639-4A9B-852E-F1414D690A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48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replaced Nisha as 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E722F-8639-4A9B-852E-F1414D690A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13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can’t read, will be able to reference in slide deck that will be sent out after this meeting</a:t>
            </a:r>
          </a:p>
          <a:p>
            <a:r>
              <a:rPr lang="en-US" dirty="0"/>
              <a:t>Rest of DEEP staff stand up: we are mostly all here with the exception of Ann Straut, our senior engineer; and our inspectors Craig Motasky and Susan Unger or Lex</a:t>
            </a:r>
          </a:p>
          <a:p>
            <a:r>
              <a:rPr lang="en-US" dirty="0"/>
              <a:t>We are continuing our UConn streak: our newest engineer is Smriti Hamal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E722F-8639-4A9B-852E-F1414D690A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6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Clean Water Fund is the primary funding program for municipal wastewater projects, started in 1987 to replace EPA Construction Grants Program</a:t>
            </a:r>
          </a:p>
          <a:p>
            <a:r>
              <a:rPr lang="en-US" dirty="0"/>
              <a:t>Funds sewage treatment plants, pipes and pumps</a:t>
            </a:r>
          </a:p>
          <a:p>
            <a:r>
              <a:rPr lang="en-US" dirty="0"/>
              <a:t>CT CWF serves as model for other programs in the 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E722F-8639-4A9B-852E-F1414D690A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2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Grant percentages prescribed by statute</a:t>
            </a:r>
          </a:p>
          <a:p>
            <a:r>
              <a:rPr lang="en-US" dirty="0"/>
              <a:t>All but the planning projects receive the remainder of the eligible project costs as loan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E722F-8639-4A9B-852E-F1414D690A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45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pots of $ fund the CT CWF but the state investment is larger than federal $ by far, even w/passage of BIL</a:t>
            </a:r>
          </a:p>
          <a:p>
            <a:r>
              <a:rPr lang="en-US" dirty="0"/>
              <a:t>Base cap grant keeps shrinking from $17M/year to less than $7M anticipated for FY25 due to earmarks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E722F-8639-4A9B-852E-F1414D690A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60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Priority List has 3 mechanisms for funding projects, and I will walk you through each mechanism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E722F-8639-4A9B-852E-F1414D690A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25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02B9D6-2CA9-4193-BEBE-86EB514BAC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647"/>
          <a:stretch/>
        </p:blipFill>
        <p:spPr>
          <a:xfrm>
            <a:off x="0" y="0"/>
            <a:ext cx="12192000" cy="66078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3694" y="4334185"/>
            <a:ext cx="7196055" cy="1077036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ts val="4000"/>
              </a:lnSpc>
              <a:defRPr sz="3600" spc="0" baseline="0">
                <a:solidFill>
                  <a:srgbClr val="0D2C6C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4443" y="5505026"/>
            <a:ext cx="7196048" cy="368246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00AAE7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add presenter name and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8257" y="6470704"/>
            <a:ext cx="2154143" cy="274320"/>
          </a:xfrm>
        </p:spPr>
        <p:txBody>
          <a:bodyPr lIns="0" r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C646272-1268-40B3-A89B-FA15D0057AB0}" type="datetime1">
              <a:rPr lang="en-US" smtClean="0"/>
              <a:pPr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470704"/>
            <a:ext cx="5901459" cy="274320"/>
          </a:xfrm>
        </p:spPr>
        <p:txBody>
          <a:bodyPr lIns="0" rIns="0"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Connecticut Department of Energy &amp; Environmental Protection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D0D9EB-5C3D-4AD5-B824-5C35690475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96509" y="571500"/>
            <a:ext cx="1485891" cy="148589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CF0506-38B0-49E9-8F0D-452FE5DDE542}"/>
              </a:ext>
            </a:extLst>
          </p:cNvPr>
          <p:cNvCxnSpPr>
            <a:cxnSpLocks/>
          </p:cNvCxnSpPr>
          <p:nvPr userDrawn="1"/>
        </p:nvCxnSpPr>
        <p:spPr>
          <a:xfrm>
            <a:off x="609600" y="6400800"/>
            <a:ext cx="10972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192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553" y="705712"/>
            <a:ext cx="10962894" cy="894488"/>
          </a:xfrm>
        </p:spPr>
        <p:txBody>
          <a:bodyPr lIns="0" tIns="0" rIns="0" bIns="0" anchor="t">
            <a:noAutofit/>
          </a:bodyPr>
          <a:lstStyle>
            <a:lvl1pPr>
              <a:defRPr sz="3000" spc="0">
                <a:solidFill>
                  <a:srgbClr val="0D2C6C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553" y="1670103"/>
            <a:ext cx="10967847" cy="4023360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49637" y="6470704"/>
            <a:ext cx="2154143" cy="274320"/>
          </a:xfrm>
        </p:spPr>
        <p:txBody>
          <a:bodyPr lIns="0" tIns="0" rIns="0" bIns="0"/>
          <a:lstStyle/>
          <a:p>
            <a:fld id="{FDEE75F8-48EB-4839-9E71-8CCEE647FA5C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3780" y="6470704"/>
            <a:ext cx="973667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3A8E1E7-7782-449B-A06B-D902EC96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470704"/>
            <a:ext cx="5901459" cy="274320"/>
          </a:xfrm>
        </p:spPr>
        <p:txBody>
          <a:bodyPr lIns="0" rIns="0"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Connecticut Department of Energy &amp; Environmental Protection</a:t>
            </a:r>
          </a:p>
        </p:txBody>
      </p:sp>
    </p:spTree>
    <p:extLst>
      <p:ext uri="{BB962C8B-B14F-4D97-AF65-F5344CB8AC3E}">
        <p14:creationId xmlns:p14="http://schemas.microsoft.com/office/powerpoint/2010/main" val="512904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4552" y="1686600"/>
            <a:ext cx="5138547" cy="4023360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686600"/>
            <a:ext cx="5595749" cy="4023360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62ED08-E50D-4AD2-BC39-B490F9667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53" y="705712"/>
            <a:ext cx="10962894" cy="894488"/>
          </a:xfrm>
        </p:spPr>
        <p:txBody>
          <a:bodyPr lIns="0" tIns="0" rIns="0" bIns="0" anchor="t">
            <a:noAutofit/>
          </a:bodyPr>
          <a:lstStyle>
            <a:lvl1pPr>
              <a:defRPr sz="3000" spc="0">
                <a:solidFill>
                  <a:srgbClr val="0D2C6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39A9EA6-D768-4372-A010-47A2182C1B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9637" y="6470704"/>
            <a:ext cx="2154143" cy="274320"/>
          </a:xfrm>
        </p:spPr>
        <p:txBody>
          <a:bodyPr lIns="0" tIns="0" rIns="0" bIns="0"/>
          <a:lstStyle/>
          <a:p>
            <a:fld id="{FDEE75F8-48EB-4839-9E71-8CCEE647FA5C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69C71D2-1C5D-40CA-AFAF-088BB52B1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3780" y="6470704"/>
            <a:ext cx="973667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768076-5609-46B6-86BC-0BDE13FA2C91}"/>
              </a:ext>
            </a:extLst>
          </p:cNvPr>
          <p:cNvCxnSpPr>
            <a:cxnSpLocks/>
          </p:cNvCxnSpPr>
          <p:nvPr userDrawn="1"/>
        </p:nvCxnSpPr>
        <p:spPr>
          <a:xfrm>
            <a:off x="609600" y="6400800"/>
            <a:ext cx="10972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468A054-3B19-45ED-860F-14E038E86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470704"/>
            <a:ext cx="5901459" cy="274320"/>
          </a:xfrm>
        </p:spPr>
        <p:txBody>
          <a:bodyPr lIns="0" rIns="0"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Connecticut Department of Energy &amp; Environmental Protection</a:t>
            </a:r>
          </a:p>
        </p:txBody>
      </p:sp>
    </p:spTree>
    <p:extLst>
      <p:ext uri="{BB962C8B-B14F-4D97-AF65-F5344CB8AC3E}">
        <p14:creationId xmlns:p14="http://schemas.microsoft.com/office/powerpoint/2010/main" val="200763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4552" y="1675474"/>
            <a:ext cx="5481445" cy="496224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i="1" cap="none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0300" y="1675474"/>
            <a:ext cx="5367146" cy="496224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400" b="0" i="1" kern="1200" cap="none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D780309-6910-414A-91EC-1823BFD05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53" y="705712"/>
            <a:ext cx="10962894" cy="894488"/>
          </a:xfrm>
        </p:spPr>
        <p:txBody>
          <a:bodyPr lIns="0" tIns="0" rIns="0" bIns="0" anchor="t">
            <a:noAutofit/>
          </a:bodyPr>
          <a:lstStyle>
            <a:lvl1pPr>
              <a:defRPr sz="3000" spc="0">
                <a:solidFill>
                  <a:srgbClr val="0D2C6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C74E7B9-D3D9-4B11-A4D7-69C365DDF59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4554" y="2241600"/>
            <a:ext cx="5481446" cy="370199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CC6F98A-32F3-4392-9E0C-766359163A3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10300" y="2245987"/>
            <a:ext cx="5367146" cy="369759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9789951-F588-4C33-83C7-D9D2DD38AA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9637" y="6470704"/>
            <a:ext cx="2154143" cy="274320"/>
          </a:xfrm>
        </p:spPr>
        <p:txBody>
          <a:bodyPr lIns="0" tIns="0" rIns="0" bIns="0"/>
          <a:lstStyle/>
          <a:p>
            <a:fld id="{FDEE75F8-48EB-4839-9E71-8CCEE647FA5C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95FA173-CA01-4864-983B-33ABF3CA1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3780" y="6470704"/>
            <a:ext cx="973667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3DB43C8-54CF-4C85-9B76-A6E71FDC123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400800"/>
            <a:ext cx="10972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1B1C10DE-3E04-4C56-AEA0-69DA92934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470704"/>
            <a:ext cx="5901459" cy="274320"/>
          </a:xfrm>
        </p:spPr>
        <p:txBody>
          <a:bodyPr lIns="0" rIns="0"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Connecticut Department of Energy &amp; Environmental Protection</a:t>
            </a:r>
          </a:p>
        </p:txBody>
      </p:sp>
    </p:spTree>
    <p:extLst>
      <p:ext uri="{BB962C8B-B14F-4D97-AF65-F5344CB8AC3E}">
        <p14:creationId xmlns:p14="http://schemas.microsoft.com/office/powerpoint/2010/main" val="2975989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362B1B3-8DC7-4E4E-AE45-4AC53D3DFE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553" y="705712"/>
            <a:ext cx="10962894" cy="894488"/>
          </a:xfrm>
        </p:spPr>
        <p:txBody>
          <a:bodyPr lIns="0" tIns="0" rIns="0" bIns="0" anchor="t">
            <a:noAutofit/>
          </a:bodyPr>
          <a:lstStyle>
            <a:lvl1pPr>
              <a:defRPr sz="3000" spc="0">
                <a:solidFill>
                  <a:srgbClr val="0D2C6C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FD000E5-30DB-4BD3-90E4-1FE6111DA2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9637" y="6470704"/>
            <a:ext cx="2154143" cy="274320"/>
          </a:xfrm>
        </p:spPr>
        <p:txBody>
          <a:bodyPr lIns="0" tIns="0" rIns="0" bIns="0"/>
          <a:lstStyle/>
          <a:p>
            <a:fld id="{FDEE75F8-48EB-4839-9E71-8CCEE647FA5C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B7EE67F-D589-47C4-A0F0-C64E21691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3780" y="6470704"/>
            <a:ext cx="973667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A66CFE-8312-4898-9E6B-EB8BAF9EE2FA}"/>
              </a:ext>
            </a:extLst>
          </p:cNvPr>
          <p:cNvCxnSpPr>
            <a:cxnSpLocks/>
          </p:cNvCxnSpPr>
          <p:nvPr userDrawn="1"/>
        </p:nvCxnSpPr>
        <p:spPr>
          <a:xfrm>
            <a:off x="609600" y="6400800"/>
            <a:ext cx="10972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1E88ABB-70AA-4982-87F2-4CA9F5D96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470704"/>
            <a:ext cx="5901459" cy="274320"/>
          </a:xfrm>
        </p:spPr>
        <p:txBody>
          <a:bodyPr lIns="0" rIns="0"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Connecticut Department of Energy &amp; Environmental Protection</a:t>
            </a:r>
          </a:p>
        </p:txBody>
      </p:sp>
    </p:spTree>
    <p:extLst>
      <p:ext uri="{BB962C8B-B14F-4D97-AF65-F5344CB8AC3E}">
        <p14:creationId xmlns:p14="http://schemas.microsoft.com/office/powerpoint/2010/main" val="1910403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E2B9EE0-3255-467C-85E6-6997184968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9637" y="6470704"/>
            <a:ext cx="2154143" cy="274320"/>
          </a:xfrm>
        </p:spPr>
        <p:txBody>
          <a:bodyPr lIns="0" tIns="0" rIns="0" bIns="0"/>
          <a:lstStyle/>
          <a:p>
            <a:fld id="{FDEE75F8-48EB-4839-9E71-8CCEE647FA5C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7D35E1-5FB0-4A2A-9F5B-D9C7F293E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3780" y="6470704"/>
            <a:ext cx="973667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280BECB-C8F9-477C-9D75-12ADD33EAE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400800"/>
            <a:ext cx="10972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7B096A1-B9F5-4EA3-AEE6-C6634F913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470704"/>
            <a:ext cx="5901459" cy="274320"/>
          </a:xfrm>
        </p:spPr>
        <p:txBody>
          <a:bodyPr lIns="0" rIns="0"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Connecticut Department of Energy &amp; Environmental Protection</a:t>
            </a:r>
          </a:p>
        </p:txBody>
      </p:sp>
    </p:spTree>
    <p:extLst>
      <p:ext uri="{BB962C8B-B14F-4D97-AF65-F5344CB8AC3E}">
        <p14:creationId xmlns:p14="http://schemas.microsoft.com/office/powerpoint/2010/main" val="4242495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580F52B-EE7B-4106-B946-D6932F659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553" y="705712"/>
            <a:ext cx="4909947" cy="1694588"/>
          </a:xfrm>
        </p:spPr>
        <p:txBody>
          <a:bodyPr lIns="0" tIns="0" rIns="0" bIns="0" anchor="t">
            <a:noAutofit/>
          </a:bodyPr>
          <a:lstStyle>
            <a:lvl1pPr>
              <a:defRPr sz="3000" spc="0">
                <a:solidFill>
                  <a:srgbClr val="0D2C6C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EC26072-00F3-45B4-8239-3DA0FE5B6C5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750844" y="705712"/>
            <a:ext cx="6060155" cy="5184648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D5FC1F6-33CD-41E1-A6EA-494EC87EC43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0233" y="2628900"/>
            <a:ext cx="4909947" cy="3261460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93AEA16-EEB2-4CDC-ABF1-2099A89BD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9637" y="6470704"/>
            <a:ext cx="2154143" cy="274320"/>
          </a:xfrm>
        </p:spPr>
        <p:txBody>
          <a:bodyPr lIns="0" tIns="0" rIns="0" bIns="0"/>
          <a:lstStyle/>
          <a:p>
            <a:fld id="{FDEE75F8-48EB-4839-9E71-8CCEE647FA5C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9BF1394-7799-4601-86E1-07A80FD67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3780" y="6470704"/>
            <a:ext cx="973667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289787-AE19-4CD1-A3DC-16014711EDDB}"/>
              </a:ext>
            </a:extLst>
          </p:cNvPr>
          <p:cNvCxnSpPr>
            <a:cxnSpLocks/>
          </p:cNvCxnSpPr>
          <p:nvPr userDrawn="1"/>
        </p:nvCxnSpPr>
        <p:spPr>
          <a:xfrm>
            <a:off x="609600" y="6400800"/>
            <a:ext cx="10972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D431987-A210-4FA6-94DF-B42DF963F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470704"/>
            <a:ext cx="5901459" cy="274320"/>
          </a:xfrm>
        </p:spPr>
        <p:txBody>
          <a:bodyPr lIns="0" rIns="0"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Connecticut Department of Energy &amp; Environmental Protection</a:t>
            </a:r>
          </a:p>
        </p:txBody>
      </p:sp>
    </p:spTree>
    <p:extLst>
      <p:ext uri="{BB962C8B-B14F-4D97-AF65-F5344CB8AC3E}">
        <p14:creationId xmlns:p14="http://schemas.microsoft.com/office/powerpoint/2010/main" val="517255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E748DB-4EF3-420D-B662-D4583BDF2D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7AC6966-3024-4E04-AD55-2894BE5C895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810000" y="3200400"/>
            <a:ext cx="5481445" cy="822960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b="0" i="0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068952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0057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fld id="{2221C8D9-207E-4FA2-B0AA-20D7E9E97252}" type="datetime1">
              <a:rPr lang="en-US" smtClean="0"/>
              <a:pPr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4128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none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Connecticut Department of Energy &amp; Environmental Protection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421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hf sldNum="0"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40.png"/><Relationship Id="rId4" Type="http://schemas.microsoft.com/office/2014/relationships/chartEx" Target="../charts/chartEx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ct.gov/-/media/DEEP/water/municipal_wastewater/PFAS/CTDEEP-WPCF-PFAS-Study-06_08_23-FINAL.pd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6.jpe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mailto:DEEP.PFAS@ct.gov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mailto:Christopher.falk@ct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ngenieurtest.fr/2020/01/certifications-istqb.html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12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11.png"/><Relationship Id="rId9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973E3-2200-40D4-905F-4222A25CB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4063388"/>
            <a:ext cx="7196055" cy="1077036"/>
          </a:xfrm>
        </p:spPr>
        <p:txBody>
          <a:bodyPr/>
          <a:lstStyle/>
          <a:p>
            <a:r>
              <a:rPr lang="en-US" dirty="0"/>
              <a:t>DEEP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993F8C-F73C-4446-8B3D-062CDCE20E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724400"/>
            <a:ext cx="7196048" cy="1327204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Presented by: Ivonne Hall, P.E., Assistant Director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Carlos A. Esguerra, Supervising Environmental Engineer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Stacy Pappano, Supervising Environmental Engineer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Bureau of Water Protection and Land Reuse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Water Planning and Management Division </a:t>
            </a:r>
          </a:p>
          <a:p>
            <a:endParaRPr lang="en-US" dirty="0"/>
          </a:p>
          <a:p>
            <a:pPr algn="l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CT WEA FALL WORKSHOP</a:t>
            </a:r>
          </a:p>
          <a:p>
            <a:pPr algn="l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October 16, 2023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4918F-4551-428F-BA67-899B1387A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9ACE2-593F-43E9-877D-F17629CB9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03869" y="6460074"/>
            <a:ext cx="5901459" cy="274320"/>
          </a:xfrm>
        </p:spPr>
        <p:txBody>
          <a:bodyPr/>
          <a:lstStyle/>
          <a:p>
            <a:r>
              <a:rPr lang="en-US" dirty="0"/>
              <a:t>Connecticut Department of Energy &amp; Environmental Protection</a:t>
            </a:r>
          </a:p>
        </p:txBody>
      </p:sp>
    </p:spTree>
    <p:extLst>
      <p:ext uri="{BB962C8B-B14F-4D97-AF65-F5344CB8AC3E}">
        <p14:creationId xmlns:p14="http://schemas.microsoft.com/office/powerpoint/2010/main" val="3327762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1A505-53D3-87AE-EA63-307C6D60E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43" y="918451"/>
            <a:ext cx="10579608" cy="1188720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chemeClr val="tx2"/>
                </a:solidFill>
                <a:latin typeface="Arial Nova"/>
              </a:rPr>
              <a:t>How do CWF projects get funded?</a:t>
            </a:r>
            <a:endParaRPr lang="en-US" sz="4000">
              <a:solidFill>
                <a:schemeClr val="tx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AD12B-6981-99B4-CB65-3DB4D35CD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Connecticut Department of Energy &amp; Environmental Protection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F1A61AAA-E759-AC64-1F2C-66CA29E538A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36320" y="1779029"/>
          <a:ext cx="10119360" cy="3566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8861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F308B-015F-23D0-399F-2D09360CA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  <a:latin typeface="Arial Nova"/>
              </a:rPr>
              <a:t>Categories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61ADE-D6B1-54AA-2912-837ADADA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3595058"/>
            <a:ext cx="4114800" cy="365125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sz="1100">
                <a:solidFill>
                  <a:srgbClr val="253A64"/>
                </a:solidFill>
              </a:rPr>
              <a:t>Connecticut Department of Energy &amp; Environmental Protection</a:t>
            </a:r>
          </a:p>
        </p:txBody>
      </p:sp>
      <p:graphicFrame>
        <p:nvGraphicFramePr>
          <p:cNvPr id="33" name="Content Placeholder 2">
            <a:extLst>
              <a:ext uri="{FF2B5EF4-FFF2-40B4-BE49-F238E27FC236}">
                <a16:creationId xmlns:a16="http://schemas.microsoft.com/office/drawing/2014/main" id="{1FC6AF8A-9450-E23D-6B21-F1A3C65E824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A7712BE8-1127-7CA5-B509-AFFD9C734933}"/>
              </a:ext>
            </a:extLst>
          </p:cNvPr>
          <p:cNvSpPr txBox="1">
            <a:spLocks/>
          </p:cNvSpPr>
          <p:nvPr/>
        </p:nvSpPr>
        <p:spPr>
          <a:xfrm>
            <a:off x="1523997" y="501265"/>
            <a:ext cx="10044023" cy="87772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000" kern="1200" cap="all" spc="0" baseline="0">
                <a:solidFill>
                  <a:srgbClr val="0D2C6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chemeClr val="tx2"/>
                </a:solidFill>
                <a:latin typeface="Arial Nova"/>
              </a:rPr>
              <a:t>Categories</a:t>
            </a:r>
            <a:endParaRPr lang="en-US" sz="4000" b="1" dirty="0">
              <a:solidFill>
                <a:schemeClr val="tx2"/>
              </a:solidFill>
              <a:latin typeface="Arial Nov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BAF4DA-E407-2B3B-E85F-DB14EB47FD94}"/>
              </a:ext>
            </a:extLst>
          </p:cNvPr>
          <p:cNvSpPr/>
          <p:nvPr/>
        </p:nvSpPr>
        <p:spPr>
          <a:xfrm>
            <a:off x="411163" y="1960179"/>
            <a:ext cx="3779837" cy="43965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6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67B08-C3C1-DA90-10EE-834A44148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3400" b="1" dirty="0">
                <a:latin typeface="Arial Nova"/>
              </a:rPr>
              <a:t>Regulatory Priority Point System</a:t>
            </a:r>
            <a:br>
              <a:rPr lang="en-US" sz="3400" b="1" dirty="0">
                <a:latin typeface="Arial Nova"/>
              </a:rPr>
            </a:br>
            <a:r>
              <a:rPr lang="en-US" sz="3400" dirty="0">
                <a:latin typeface="Arial Nova"/>
              </a:rPr>
              <a:t>construction projects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69DCB-B154-581B-CE1B-5A0E89BBE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DEE75F8-48EB-4839-9E71-8CCEE647FA5C}" type="datetime1">
              <a:rPr lang="en-US" smtClean="0"/>
              <a:pPr>
                <a:spcAft>
                  <a:spcPts val="600"/>
                </a:spcAft>
              </a:pPr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A4B17-7BC6-4C6D-0045-7D839B5E1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Connecticut Department of Energy &amp; Environmental Protection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BE1C3D9-1679-CE0E-AF92-1633A7FFCF0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3041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DDD7F-4BB5-B599-287E-D4B68E7BD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rial Nova"/>
              </a:rPr>
              <a:t>Reserves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7C1D1-EC41-9672-FA53-CFEF3CB4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799863" y="3623995"/>
            <a:ext cx="4114800" cy="365125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sz="1100">
                <a:solidFill>
                  <a:srgbClr val="253A64"/>
                </a:solidFill>
              </a:rPr>
              <a:t>Connecticut Department of Energy &amp; Environmental Protection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57B75-6BCB-CADD-DFE6-5BFA6448BF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664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DEE75F8-48EB-4839-9E71-8CCEE647FA5C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10/16/2023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9E5A46F3-284C-BC6D-2112-779FD9E5FC8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17276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1BA40-9A76-4B85-16E2-50091ABB2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Reserves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AD477-8293-0DFD-2C83-93DB9EC93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56874-4FC2-68F6-3321-C72464034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41C0B9A4-3C63-7144-A959-2F1BBD9050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14363" y="1670050"/>
          <a:ext cx="10968037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2250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8160B-A343-CEB7-5F5D-F77DC471C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Arial Nova" panose="020B0504020202020204" pitchFamily="34" charset="0"/>
              </a:rPr>
              <a:t>Developing Draft FY24/25 CWF Priority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C7354-CE47-7B60-DC86-FC89E218D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latin typeface="Arial Nova" panose="020B0504020202020204" pitchFamily="34" charset="0"/>
              </a:rPr>
              <a:t>Last May, we asked municipalities to submit project proposals for FY24/25 (thru 6/30/25) in our “Call for Projects”</a:t>
            </a:r>
          </a:p>
          <a:p>
            <a:r>
              <a:rPr lang="en-US" dirty="0">
                <a:latin typeface="Arial Nova" panose="020B0504020202020204" pitchFamily="34" charset="0"/>
              </a:rPr>
              <a:t>CT DEEP received $2.4B in proposed projects, and each project was evaluated for readiness</a:t>
            </a:r>
          </a:p>
          <a:p>
            <a:pPr marL="264795" lvl="1"/>
            <a:r>
              <a:rPr lang="en-US" dirty="0">
                <a:solidFill>
                  <a:srgbClr val="FF0000"/>
                </a:solidFill>
                <a:latin typeface="Arial Nova" panose="020B0504020202020204" pitchFamily="34" charset="0"/>
              </a:rPr>
              <a:t>Projects that haven’t started planning are not being considered for this 2-year funding cycle</a:t>
            </a:r>
          </a:p>
          <a:p>
            <a:r>
              <a:rPr lang="en-US" dirty="0">
                <a:solidFill>
                  <a:schemeClr val="tx2"/>
                </a:solidFill>
                <a:latin typeface="Arial Nova" panose="020B0504020202020204" pitchFamily="34" charset="0"/>
              </a:rPr>
              <a:t>~$900M in projects determined to be potentially viable projects</a:t>
            </a:r>
          </a:p>
          <a:p>
            <a:pPr marL="264795" lvl="1"/>
            <a:r>
              <a:rPr lang="en-US" dirty="0">
                <a:solidFill>
                  <a:schemeClr val="tx2"/>
                </a:solidFill>
                <a:latin typeface="Arial Nova"/>
              </a:rPr>
              <a:t>Improved consistency with nitrogen points with this round of scoring</a:t>
            </a:r>
          </a:p>
          <a:p>
            <a:pPr marL="264795" lvl="1"/>
            <a:r>
              <a:rPr lang="en-US" dirty="0">
                <a:solidFill>
                  <a:schemeClr val="tx2"/>
                </a:solidFill>
                <a:latin typeface="Arial Nova"/>
              </a:rPr>
              <a:t>Post-COVID, CWF projects pace is quickening </a:t>
            </a:r>
          </a:p>
          <a:p>
            <a:pPr marL="264795" lvl="1"/>
            <a:r>
              <a:rPr lang="en-US" dirty="0">
                <a:solidFill>
                  <a:srgbClr val="FF0000"/>
                </a:solidFill>
                <a:latin typeface="Arial Nova"/>
              </a:rPr>
              <a:t>If you have a project that was shown to be fundable on the FY22/23 Priority List but you haven’t moved forward, do not assume it will be fundable again</a:t>
            </a:r>
            <a:endParaRPr lang="en-US" dirty="0"/>
          </a:p>
          <a:p>
            <a:pPr marL="127635" lvl="1" indent="0">
              <a:buNone/>
            </a:pPr>
            <a:r>
              <a:rPr lang="en-US" dirty="0">
                <a:latin typeface="Arial Nova" panose="020B0504020202020204" pitchFamily="34" charset="0"/>
              </a:rPr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2926D-960E-D9D9-A2CB-A63745723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44DE9-C120-D5C7-2CB1-D7A42ADCB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Connecticut Department of Energy &amp; Environmental Protection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480BA4-D8C7-A2A9-D6AA-BA7ECC753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4" y="3026569"/>
            <a:ext cx="804862" cy="80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38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C059A-77A8-3EEC-4036-EFA9828B1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6214"/>
            <a:ext cx="3798097" cy="2320445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Arial Nova"/>
              </a:rPr>
              <a:t>Next steps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69024-6B1E-4F9D-5285-E68DD06BB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60000"/>
                  </a:schemeClr>
                </a:solidFill>
              </a:rPr>
              <a:t>Connecticut Department of Energy &amp; Environmental Protection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74819DCE-7499-1CE0-FDA4-40A08160293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28734" y="434924"/>
          <a:ext cx="6483942" cy="5503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Arrow: Curved Right 2">
            <a:extLst>
              <a:ext uri="{FF2B5EF4-FFF2-40B4-BE49-F238E27FC236}">
                <a16:creationId xmlns:a16="http://schemas.microsoft.com/office/drawing/2014/main" id="{75FDCEF5-284E-0CEF-1219-DA53D97D0609}"/>
              </a:ext>
            </a:extLst>
          </p:cNvPr>
          <p:cNvSpPr/>
          <p:nvPr/>
        </p:nvSpPr>
        <p:spPr>
          <a:xfrm>
            <a:off x="4797214" y="2743199"/>
            <a:ext cx="536786" cy="1061535"/>
          </a:xfrm>
          <a:prstGeom prst="curv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102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1D4AC1-8372-D143-9288-8B83C2D4ADF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133600" y="3413760"/>
            <a:ext cx="8915400" cy="822960"/>
          </a:xfrm>
        </p:spPr>
        <p:txBody>
          <a:bodyPr/>
          <a:lstStyle/>
          <a:p>
            <a:r>
              <a:rPr lang="en-US" dirty="0"/>
              <a:t>Carlos Esguerra, Supervising Environmental Engineer</a:t>
            </a:r>
          </a:p>
        </p:txBody>
      </p:sp>
    </p:spTree>
    <p:extLst>
      <p:ext uri="{BB962C8B-B14F-4D97-AF65-F5344CB8AC3E}">
        <p14:creationId xmlns:p14="http://schemas.microsoft.com/office/powerpoint/2010/main" val="1280272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EED38E-4699-E6D4-FC9F-26BACCF17A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86" r="5007" b="-1"/>
          <a:stretch/>
        </p:blipFill>
        <p:spPr>
          <a:xfrm>
            <a:off x="4295821" y="429680"/>
            <a:ext cx="7848554" cy="6014466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3" name="Freeform: Shape 29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C6BCFD8-8847-EFD4-4447-84ADCCDDA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60086"/>
            <a:ext cx="4114800" cy="1145298"/>
          </a:xfrm>
          <a:solidFill>
            <a:schemeClr val="accent2"/>
          </a:solidFill>
        </p:spPr>
        <p:txBody>
          <a:bodyPr vert="horz" lIns="91440" tIns="45720" rIns="91440" bIns="45720" rtlCol="0" anchor="ctr" anchorCtr="0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</a:rPr>
              <a:t>emergency support function # 12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&amp;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pump station inventory </a:t>
            </a:r>
            <a:br>
              <a:rPr lang="en-US" sz="1100" dirty="0">
                <a:solidFill>
                  <a:schemeClr val="tx1"/>
                </a:solidFill>
              </a:rPr>
            </a:br>
            <a:br>
              <a:rPr lang="en-US" sz="1100" dirty="0">
                <a:solidFill>
                  <a:schemeClr val="tx1"/>
                </a:solidFill>
              </a:rPr>
            </a:b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A6E188-D3BA-1CBF-76A9-951573506E74}"/>
              </a:ext>
            </a:extLst>
          </p:cNvPr>
          <p:cNvSpPr txBox="1"/>
          <p:nvPr/>
        </p:nvSpPr>
        <p:spPr>
          <a:xfrm>
            <a:off x="38100" y="1277782"/>
            <a:ext cx="4455673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500" b="1" dirty="0"/>
              <a:t>CT State Response  Framework (SRF)</a:t>
            </a:r>
            <a:r>
              <a:rPr lang="en-US" sz="1500" dirty="0"/>
              <a:t> creates an integrated and coordinated framework to manage emergencies in the State of Connecticut.   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1500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1500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500" b="1" dirty="0"/>
              <a:t>Emergency Support Function (ESF)#12: </a:t>
            </a:r>
            <a:r>
              <a:rPr lang="en-US" sz="1500" dirty="0"/>
              <a:t>addresses significant disruptions in communications, cable and video services, water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u="sng" dirty="0">
                <a:solidFill>
                  <a:srgbClr val="00B050"/>
                </a:solidFill>
              </a:rPr>
              <a:t>(including wastewater)</a:t>
            </a:r>
            <a:r>
              <a:rPr lang="en-US" sz="1500" u="sng" dirty="0">
                <a:solidFill>
                  <a:srgbClr val="00B050"/>
                </a:solidFill>
              </a:rPr>
              <a:t> </a:t>
            </a:r>
            <a:r>
              <a:rPr lang="en-US" sz="1500" u="sng" dirty="0"/>
              <a:t>and energy supplies for any reason</a:t>
            </a:r>
            <a:r>
              <a:rPr lang="en-US" sz="1500" dirty="0"/>
              <a:t>, whether caused by physical disruption of energy transmission and distribution systems, or unexpected operational failure of such systems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b="1" dirty="0"/>
          </a:p>
          <a:p>
            <a:pPr marL="685800" lvl="2" defTabSz="914400">
              <a:lnSpc>
                <a:spcPct val="90000"/>
              </a:lnSpc>
              <a:spcAft>
                <a:spcPts val="600"/>
              </a:spcAft>
            </a:pPr>
            <a:r>
              <a:rPr lang="en-US" sz="1500" b="1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1500" b="1" dirty="0"/>
              <a:t>Pump station inventory: </a:t>
            </a:r>
            <a:r>
              <a:rPr lang="en-US" sz="1500" dirty="0"/>
              <a:t>DEEP 	updated its inventory of wastewater 	pump stations </a:t>
            </a:r>
            <a:r>
              <a:rPr lang="en-US" sz="1500" b="1" dirty="0"/>
              <a:t>(critical 	infrastructure) </a:t>
            </a:r>
            <a:r>
              <a:rPr lang="en-US" sz="1500" dirty="0"/>
              <a:t>with the goal of 	improving preparedness and 	facilitating extreme weather event 	response efforts.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8D32E-3E4D-79C8-869F-39ACE023E2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094" y="6356350"/>
            <a:ext cx="269214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  <a:defRPr/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t>10/16/2023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81B98-D25A-773F-8E82-266A18BBB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Aft>
                <a:spcPts val="600"/>
              </a:spcAft>
              <a:defRPr/>
            </a:pPr>
            <a:r>
              <a:rPr lang="en-US" sz="1200" kern="120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Connecticut Department of Energy &amp; Environmental Protection</a:t>
            </a:r>
          </a:p>
        </p:txBody>
      </p:sp>
      <p:pic>
        <p:nvPicPr>
          <p:cNvPr id="21" name="Picture 9" descr="DEEP_Primary_Seal_Full-Color_2000px.jpg">
            <a:extLst>
              <a:ext uri="{FF2B5EF4-FFF2-40B4-BE49-F238E27FC236}">
                <a16:creationId xmlns:a16="http://schemas.microsoft.com/office/drawing/2014/main" id="{D848D086-68E7-DF69-9BCF-7C7E8E78F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516" y="6123117"/>
            <a:ext cx="617417" cy="607647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1E4C142C-C9EB-6DCA-89FA-FCEDB5F61DDE}"/>
              </a:ext>
            </a:extLst>
          </p:cNvPr>
          <p:cNvSpPr/>
          <p:nvPr/>
        </p:nvSpPr>
        <p:spPr>
          <a:xfrm>
            <a:off x="1697103" y="2093855"/>
            <a:ext cx="568833" cy="596018"/>
          </a:xfrm>
          <a:prstGeom prst="down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Bent-Up 9">
            <a:extLst>
              <a:ext uri="{FF2B5EF4-FFF2-40B4-BE49-F238E27FC236}">
                <a16:creationId xmlns:a16="http://schemas.microsoft.com/office/drawing/2014/main" id="{F6E34D42-C658-48E1-BA64-F04ECFA1BB25}"/>
              </a:ext>
            </a:extLst>
          </p:cNvPr>
          <p:cNvSpPr/>
          <p:nvPr/>
        </p:nvSpPr>
        <p:spPr>
          <a:xfrm rot="5400000">
            <a:off x="-151257" y="4862238"/>
            <a:ext cx="1429512" cy="819912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bg1">
              <a:lumMod val="65000"/>
            </a:schemeClr>
          </a:solidFill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35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50B0AF0-39CC-4820-5BA6-560FDCCBF8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3995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10/16/2023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1972A618-BFF6-18C2-72C5-5D934A97F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84" y="1831897"/>
            <a:ext cx="3717704" cy="2286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Pump Station survey</a:t>
            </a:r>
            <a:br>
              <a:rPr lang="en-US" sz="1500" dirty="0">
                <a:solidFill>
                  <a:schemeClr val="bg1"/>
                </a:solidFill>
              </a:rPr>
            </a:b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emergency support function # 12 </a:t>
            </a:r>
            <a:br>
              <a:rPr lang="en-US" sz="1500" dirty="0">
                <a:solidFill>
                  <a:schemeClr val="bg1"/>
                </a:solidFill>
              </a:rPr>
            </a:b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CONTACT PERSON:  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ROBIN.RITTGERS@CT.GOV</a:t>
            </a:r>
            <a:br>
              <a:rPr lang="en-US" dirty="0"/>
            </a:b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13EE76-9A42-58BF-8D3C-F9E4C7EF67C0}"/>
              </a:ext>
            </a:extLst>
          </p:cNvPr>
          <p:cNvSpPr/>
          <p:nvPr/>
        </p:nvSpPr>
        <p:spPr>
          <a:xfrm>
            <a:off x="9525000" y="4572000"/>
            <a:ext cx="2323123" cy="2111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9" descr="DEEP_Primary_Seal_Full-Color_2000px.jpg">
            <a:extLst>
              <a:ext uri="{FF2B5EF4-FFF2-40B4-BE49-F238E27FC236}">
                <a16:creationId xmlns:a16="http://schemas.microsoft.com/office/drawing/2014/main" id="{B765F8BB-9290-61CA-0634-B62010C43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3215" y="6168293"/>
            <a:ext cx="617417" cy="6076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28D048F-BBA3-CE2B-CC71-3EEAEF31D43C}"/>
              </a:ext>
            </a:extLst>
          </p:cNvPr>
          <p:cNvSpPr txBox="1"/>
          <p:nvPr/>
        </p:nvSpPr>
        <p:spPr>
          <a:xfrm>
            <a:off x="3657642" y="112434"/>
            <a:ext cx="5105399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u="sng" dirty="0">
                <a:effectLst/>
                <a:ea typeface="Calibri" panose="020F0502020204030204" pitchFamily="34" charset="0"/>
              </a:rPr>
              <a:t>SURVEY RESULTS</a:t>
            </a:r>
          </a:p>
          <a:p>
            <a:endParaRPr lang="en-US" sz="800" b="1" dirty="0">
              <a:effectLst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effectLst/>
                <a:ea typeface="Calibri" panose="020F0502020204030204" pitchFamily="34" charset="0"/>
              </a:rPr>
              <a:t>115</a:t>
            </a:r>
            <a:r>
              <a:rPr lang="en-US" sz="1700" dirty="0">
                <a:effectLst/>
                <a:ea typeface="Calibri" panose="020F0502020204030204" pitchFamily="34" charset="0"/>
              </a:rPr>
              <a:t> responses out of 132 (87%RR)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effectLst/>
                <a:ea typeface="Calibri" panose="020F0502020204030204" pitchFamily="34" charset="0"/>
              </a:rPr>
              <a:t>1008</a:t>
            </a:r>
            <a:r>
              <a:rPr lang="en-US" sz="1700" dirty="0">
                <a:effectLst/>
                <a:ea typeface="Calibri" panose="020F0502020204030204" pitchFamily="34" charset="0"/>
              </a:rPr>
              <a:t> pump stations reported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ea typeface="Calibri" panose="020F0502020204030204" pitchFamily="34" charset="0"/>
              </a:rPr>
              <a:t>796 </a:t>
            </a:r>
            <a:r>
              <a:rPr lang="en-US" sz="1700" dirty="0">
                <a:ea typeface="Calibri" panose="020F0502020204030204" pitchFamily="34" charset="0"/>
              </a:rPr>
              <a:t>with standby generators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Collected utility information (Billing and service account information)</a:t>
            </a:r>
          </a:p>
        </p:txBody>
      </p:sp>
      <p:graphicFrame>
        <p:nvGraphicFramePr>
          <p:cNvPr id="22" name="Table 16">
            <a:extLst>
              <a:ext uri="{FF2B5EF4-FFF2-40B4-BE49-F238E27FC236}">
                <a16:creationId xmlns:a16="http://schemas.microsoft.com/office/drawing/2014/main" id="{91880549-6506-D3F6-310A-6F8172AF44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549529"/>
              </p:ext>
            </p:extLst>
          </p:nvPr>
        </p:nvGraphicFramePr>
        <p:xfrm>
          <a:off x="4572000" y="1951295"/>
          <a:ext cx="3393972" cy="128016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38630">
                  <a:extLst>
                    <a:ext uri="{9D8B030D-6E8A-4147-A177-3AD203B41FA5}">
                      <a16:colId xmlns:a16="http://schemas.microsoft.com/office/drawing/2014/main" val="4186510829"/>
                    </a:ext>
                  </a:extLst>
                </a:gridCol>
                <a:gridCol w="586254">
                  <a:extLst>
                    <a:ext uri="{9D8B030D-6E8A-4147-A177-3AD203B41FA5}">
                      <a16:colId xmlns:a16="http://schemas.microsoft.com/office/drawing/2014/main" val="3493283545"/>
                    </a:ext>
                  </a:extLst>
                </a:gridCol>
                <a:gridCol w="586254">
                  <a:extLst>
                    <a:ext uri="{9D8B030D-6E8A-4147-A177-3AD203B41FA5}">
                      <a16:colId xmlns:a16="http://schemas.microsoft.com/office/drawing/2014/main" val="347170950"/>
                    </a:ext>
                  </a:extLst>
                </a:gridCol>
                <a:gridCol w="586254">
                  <a:extLst>
                    <a:ext uri="{9D8B030D-6E8A-4147-A177-3AD203B41FA5}">
                      <a16:colId xmlns:a16="http://schemas.microsoft.com/office/drawing/2014/main" val="2118291075"/>
                    </a:ext>
                  </a:extLst>
                </a:gridCol>
                <a:gridCol w="596580">
                  <a:extLst>
                    <a:ext uri="{9D8B030D-6E8A-4147-A177-3AD203B41FA5}">
                      <a16:colId xmlns:a16="http://schemas.microsoft.com/office/drawing/2014/main" val="3693933766"/>
                    </a:ext>
                  </a:extLst>
                </a:gridCol>
              </a:tblGrid>
              <a:tr h="370573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Flood Plain Designation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971286"/>
                  </a:ext>
                </a:extLst>
              </a:tr>
              <a:tr h="30319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500y only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100y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999769"/>
                  </a:ext>
                </a:extLst>
              </a:tr>
              <a:tr h="303196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9017"/>
                  </a:ext>
                </a:extLst>
              </a:tr>
              <a:tr h="303196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055345"/>
                  </a:ext>
                </a:extLst>
              </a:tr>
            </a:tbl>
          </a:graphicData>
        </a:graphic>
      </p:graphicFrame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3" name="Chart 22">
                <a:extLst>
                  <a:ext uri="{FF2B5EF4-FFF2-40B4-BE49-F238E27FC236}">
                    <a16:creationId xmlns:a16="http://schemas.microsoft.com/office/drawing/2014/main" id="{E7F2E523-B3BA-C0D1-5CF7-2BC9A61C17B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123188776"/>
                  </p:ext>
                </p:extLst>
              </p:nvPr>
            </p:nvGraphicFramePr>
            <p:xfrm>
              <a:off x="4331609" y="3231456"/>
              <a:ext cx="6917318" cy="345157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23" name="Chart 22">
                <a:extLst>
                  <a:ext uri="{FF2B5EF4-FFF2-40B4-BE49-F238E27FC236}">
                    <a16:creationId xmlns:a16="http://schemas.microsoft.com/office/drawing/2014/main" id="{E7F2E523-B3BA-C0D1-5CF7-2BC9A61C17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31609" y="3231456"/>
                <a:ext cx="6917318" cy="3451572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24" name="Content Placeholder 8">
            <a:extLst>
              <a:ext uri="{FF2B5EF4-FFF2-40B4-BE49-F238E27FC236}">
                <a16:creationId xmlns:a16="http://schemas.microsoft.com/office/drawing/2014/main" id="{5AA67E89-B319-C388-87DE-E02E98C11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6686663"/>
              </p:ext>
            </p:extLst>
          </p:nvPr>
        </p:nvGraphicFramePr>
        <p:xfrm>
          <a:off x="7848682" y="146486"/>
          <a:ext cx="4572000" cy="3557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272A6389-7255-90A9-E163-889489A60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7776" y="6500465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>
                    <a:alpha val="60000"/>
                  </a:schemeClr>
                </a:solidFill>
              </a:rPr>
              <a:t>Connecticut Department of Energy &amp; Environmental Protection</a:t>
            </a:r>
          </a:p>
        </p:txBody>
      </p:sp>
    </p:spTree>
    <p:extLst>
      <p:ext uri="{BB962C8B-B14F-4D97-AF65-F5344CB8AC3E}">
        <p14:creationId xmlns:p14="http://schemas.microsoft.com/office/powerpoint/2010/main" val="2326655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99D60-DF32-AAC3-2B66-28D2BF3FF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EED799-4AC2-CB19-EF7A-651525F0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9652"/>
            <a:ext cx="10962894" cy="894488"/>
          </a:xfrm>
        </p:spPr>
        <p:txBody>
          <a:bodyPr/>
          <a:lstStyle/>
          <a:p>
            <a:r>
              <a:rPr lang="en-US" sz="3600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C24B0-AAC4-04B4-DEA2-A3587CA62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65" y="1152956"/>
            <a:ext cx="10967847" cy="4714444"/>
          </a:xfrm>
        </p:spPr>
        <p:txBody>
          <a:bodyPr/>
          <a:lstStyle/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Staff Update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Clean Water Fund Update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Fats, Oils, &amp; Grease (FOG) Update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b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Permit expires 2025</a:t>
            </a:r>
            <a:endParaRPr lang="en-US" sz="20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b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Consultant </a:t>
            </a:r>
            <a:endParaRPr lang="en-US" sz="20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b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Lessons learned from regulated community</a:t>
            </a:r>
            <a:endParaRPr lang="en-US" sz="20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Pump Station Survey Findings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PFAS Report Summary 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Nitrogen General Permit Update </a:t>
            </a:r>
            <a:endParaRPr lang="en-US" sz="20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b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Renewal Changes</a:t>
            </a:r>
            <a:endParaRPr lang="en-US" sz="2000" b="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b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Cost of Credit</a:t>
            </a:r>
            <a:endParaRPr lang="en-US" sz="2000" b="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b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Nitrogen Loading</a:t>
            </a:r>
          </a:p>
          <a:p>
            <a:pPr marL="742950" marR="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b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 &amp; M Survey</a:t>
            </a:r>
            <a:endParaRPr lang="en-US" sz="2000" b="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NPDES Permit – Phosphorus Loading Calculation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Operator Certification</a:t>
            </a:r>
            <a:endParaRPr lang="en-US" sz="20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087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59C82D-08B6-4E68-EBE0-4C17EE2C9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138617"/>
            <a:ext cx="6125964" cy="190686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FOG update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FEC2FEA0-BC54-A51E-EBB1-CDD10CD399FC}"/>
              </a:ext>
            </a:extLst>
          </p:cNvPr>
          <p:cNvSpPr txBox="1">
            <a:spLocks/>
          </p:cNvSpPr>
          <p:nvPr/>
        </p:nvSpPr>
        <p:spPr>
          <a:xfrm>
            <a:off x="142875" y="2333332"/>
            <a:ext cx="5638800" cy="35365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tx1"/>
                </a:solidFill>
                <a:latin typeface="+mn-lt"/>
              </a:rPr>
              <a:t>Current general permit expires in October 2025 (Issued in 2015)</a:t>
            </a:r>
          </a:p>
          <a:p>
            <a:pPr marL="0" indent="-228600">
              <a:buFont typeface="Arial" panose="020B0604020202020204" pitchFamily="34" charset="0"/>
              <a:buChar char="•"/>
            </a:pPr>
            <a:endParaRPr lang="en-US" sz="1900" b="1" dirty="0">
              <a:solidFill>
                <a:schemeClr val="tx1"/>
              </a:solidFill>
              <a:latin typeface="+mn-lt"/>
            </a:endParaRPr>
          </a:p>
          <a:p>
            <a:pPr marL="0" indent="-228600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tx1"/>
                </a:solidFill>
                <a:latin typeface="+mn-lt"/>
              </a:rPr>
              <a:t>FOG management  is key element of CMOM to prevent SSOs.</a:t>
            </a:r>
          </a:p>
          <a:p>
            <a:pPr marL="0" indent="-228600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tx1"/>
                </a:solidFill>
                <a:latin typeface="+mn-lt"/>
              </a:rPr>
              <a:t>DEEP expected to retain engineering consulting services to perform outreach and solicit feedback from communities and restaurants to improve next GP.</a:t>
            </a:r>
            <a:endParaRPr lang="en-US" sz="1700" b="1" dirty="0">
              <a:solidFill>
                <a:schemeClr val="tx1"/>
              </a:solidFill>
              <a:latin typeface="+mn-lt"/>
            </a:endParaRPr>
          </a:p>
          <a:p>
            <a:pPr marL="0" indent="-228600"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tx1"/>
              </a:solidFill>
              <a:latin typeface="+mn-lt"/>
            </a:endParaRPr>
          </a:p>
          <a:p>
            <a:pPr marL="0" indent="-22860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tx1"/>
                </a:solidFill>
                <a:latin typeface="+mn-lt"/>
              </a:rPr>
              <a:t>Contact Person: Iliana Raffa at </a:t>
            </a:r>
            <a:r>
              <a:rPr lang="en-US" sz="1700" b="1" dirty="0">
                <a:solidFill>
                  <a:srgbClr val="FF0000"/>
                </a:solidFill>
                <a:latin typeface="+mn-lt"/>
              </a:rPr>
              <a:t>Iliana.Raffa@ct.gov </a:t>
            </a:r>
            <a:endParaRPr lang="en-US" sz="1900" b="1" dirty="0">
              <a:solidFill>
                <a:srgbClr val="FF0000"/>
              </a:solidFill>
              <a:latin typeface="+mn-lt"/>
            </a:endParaRPr>
          </a:p>
          <a:p>
            <a:pPr marL="0" indent="-228600"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5D79BA1-FC1E-F65A-3FE3-4B893A470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089" r="2" b="2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1E1132-5FCD-4661-D4D4-0091A3E264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9" r="10760" b="-4"/>
          <a:stretch/>
        </p:blipFill>
        <p:spPr>
          <a:xfrm>
            <a:off x="5486400" y="2270107"/>
            <a:ext cx="3756530" cy="3775971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AF469D-8437-C961-3AAD-B25369F845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73" r="-3" b="-3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F71DD-1D19-00A2-3605-8336542637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</a:pPr>
            <a:r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t>10/16/2023</a:t>
            </a:r>
            <a:endParaRPr 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B7552-4667-12E3-1E3A-D1180CB06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 defTabSz="914400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Connecticut Department of Energy &amp; Environmental Protection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A8607E-489F-99D1-25AF-36C94D204A3A}"/>
              </a:ext>
            </a:extLst>
          </p:cNvPr>
          <p:cNvSpPr txBox="1">
            <a:spLocks/>
          </p:cNvSpPr>
          <p:nvPr/>
        </p:nvSpPr>
        <p:spPr>
          <a:xfrm>
            <a:off x="152400" y="2143994"/>
            <a:ext cx="3756530" cy="980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000" kern="1200" cap="all" spc="0" baseline="0">
                <a:solidFill>
                  <a:srgbClr val="0D2C6C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594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42BC04B-A5F9-0157-D15E-78209FDE1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89" y="149904"/>
            <a:ext cx="11772421" cy="858731"/>
          </a:xfrm>
          <a:solidFill>
            <a:schemeClr val="accent2"/>
          </a:solidFill>
        </p:spPr>
        <p:txBody>
          <a:bodyPr vert="horz" lIns="0" tIns="0" rIns="0" bIns="0" rtlCol="0" anchor="t">
            <a:noAutofit/>
          </a:bodyPr>
          <a:lstStyle/>
          <a:p>
            <a:pPr algn="ctr"/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Per- and polyfluoroalkyl Substances (PFAS)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2C92B8-CCFA-413B-82A1-02F81A0AD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15" y="1219199"/>
            <a:ext cx="4993897" cy="4322031"/>
          </a:xfrm>
        </p:spPr>
        <p:txBody>
          <a:bodyPr anchor="t">
            <a:normAutofit/>
          </a:bodyPr>
          <a:lstStyle/>
          <a:p>
            <a:pPr algn="ctr"/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1500" kern="1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Weston &amp; Sampson report now available for consultation on DEEP’s website</a:t>
            </a:r>
          </a:p>
          <a:p>
            <a:r>
              <a:rPr lang="en-US" sz="1500" dirty="0">
                <a:solidFill>
                  <a:srgbClr val="AC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CTDEEP-WPCF-PFAS-Study-06_08_23-FINAL.pdf</a:t>
            </a:r>
            <a:r>
              <a:rPr lang="en-US" sz="1500" kern="100" dirty="0">
                <a:solidFill>
                  <a:srgbClr val="AC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indent="-171450"/>
            <a:r>
              <a:rPr lang="en-US" sz="15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Sampling program included:</a:t>
            </a:r>
          </a:p>
          <a:p>
            <a:pPr marL="457200" marR="0" lvl="1" indent="-171450" defTabSz="914400" rtl="0" eaLnBrk="1" fontAlgn="auto" latinLnBrk="0" hangingPunct="1"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Wingdings 3" pitchFamily="18" charset="2"/>
              <a:buChar char=""/>
              <a:tabLst/>
              <a:defRPr/>
            </a:pPr>
            <a:r>
              <a:rPr lang="en-US" sz="1500" b="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Influent, effluent, sludge from </a:t>
            </a:r>
            <a:r>
              <a:rPr lang="en-US" sz="1500" kern="1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35 POTWs</a:t>
            </a:r>
          </a:p>
          <a:p>
            <a:pPr marL="457200" marR="0" lvl="1" indent="-171450" defTabSz="914400" rtl="0" eaLnBrk="1" fontAlgn="auto" latinLnBrk="0" hangingPunct="1"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Wingdings 3" pitchFamily="18" charset="2"/>
              <a:buChar char=""/>
              <a:tabLst/>
              <a:defRPr/>
            </a:pPr>
            <a:r>
              <a:rPr lang="en-US" sz="1500" b="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Composite sludge and </a:t>
            </a:r>
            <a:r>
              <a:rPr lang="en-US" sz="1500" kern="1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scrubber water </a:t>
            </a:r>
            <a:r>
              <a:rPr lang="en-US" sz="1500" b="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at </a:t>
            </a:r>
            <a:r>
              <a:rPr lang="en-US" sz="1500" kern="1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 sewage sludge</a:t>
            </a:r>
            <a:r>
              <a:rPr lang="en-US" sz="1500" b="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incinerator facilities</a:t>
            </a:r>
          </a:p>
          <a:p>
            <a:pPr marL="457200" marR="0" lvl="1" indent="-171450" defTabSz="914400" rtl="0" eaLnBrk="1" fontAlgn="auto" latinLnBrk="0" hangingPunct="1"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Wingdings 3" pitchFamily="18" charset="2"/>
              <a:buChar char=""/>
              <a:tabLst/>
              <a:defRPr/>
            </a:pPr>
            <a:r>
              <a:rPr lang="en-US" sz="1500" b="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Fish tissue near the outfalls of </a:t>
            </a:r>
            <a:r>
              <a:rPr lang="en-US" sz="1500" kern="1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10 POTWs</a:t>
            </a:r>
            <a:r>
              <a:rPr lang="en-US" sz="1500" b="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as well as </a:t>
            </a:r>
            <a:r>
              <a:rPr lang="en-US" sz="1500" kern="1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surface water upgradient and downgradient of the outfalls</a:t>
            </a:r>
          </a:p>
          <a:p>
            <a:endParaRPr lang="en-US" sz="1700" dirty="0">
              <a:solidFill>
                <a:schemeClr val="tx2"/>
              </a:solidFill>
            </a:endParaRPr>
          </a:p>
          <a:p>
            <a:endParaRPr lang="en-US" sz="1700" dirty="0">
              <a:solidFill>
                <a:schemeClr val="tx2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93A78-7467-B67E-D518-436A620F78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77407" y="6339031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10/16/2023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5C687-E326-A325-1CF4-6BF8CA530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9015" y="6320379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Connecticut Department of Energy &amp; Environmental Protection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44F7BF-8E89-F3D8-1C00-E74A85B30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011051"/>
            <a:ext cx="6628922" cy="4163388"/>
          </a:xfrm>
          <a:prstGeom prst="rect">
            <a:avLst/>
          </a:prstGeom>
        </p:spPr>
      </p:pic>
      <p:pic>
        <p:nvPicPr>
          <p:cNvPr id="9" name="Picture 9" descr="DEEP_Primary_Seal_Full-Color_2000px.jpg">
            <a:extLst>
              <a:ext uri="{FF2B5EF4-FFF2-40B4-BE49-F238E27FC236}">
                <a16:creationId xmlns:a16="http://schemas.microsoft.com/office/drawing/2014/main" id="{38C842B3-97AC-2F95-0BFA-5403866A3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7561" y="6300513"/>
            <a:ext cx="483071" cy="475427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9CA37BC9-5C28-C281-C17A-6E9DCA9EB0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557" y="4662514"/>
            <a:ext cx="4225146" cy="2080162"/>
          </a:xfrm>
          <a:prstGeom prst="rect">
            <a:avLst/>
          </a:prstGeom>
        </p:spPr>
      </p:pic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AFEEDC73-72E9-1B56-1E07-1370C449F26F}"/>
              </a:ext>
            </a:extLst>
          </p:cNvPr>
          <p:cNvSpPr txBox="1">
            <a:spLocks/>
          </p:cNvSpPr>
          <p:nvPr/>
        </p:nvSpPr>
        <p:spPr>
          <a:xfrm>
            <a:off x="5246751" y="5407768"/>
            <a:ext cx="6239442" cy="943848"/>
          </a:xfrm>
          <a:prstGeom prst="rect">
            <a:avLst/>
          </a:prstGeom>
        </p:spPr>
        <p:txBody>
          <a:bodyPr vert="horz" wrap="square" lIns="60960" tIns="30480" rIns="60960" bIns="30480" rtlCol="0" anchor="t">
            <a:sp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kern="1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8 PFAS compounds were most prevalent. Detected in &gt;50% of all samples taken across all media</a:t>
            </a:r>
          </a:p>
          <a:p>
            <a:pPr marL="609630" lvl="1" indent="-304815">
              <a:buFont typeface="Courier New" panose="02070309020205020404" pitchFamily="49" charset="0"/>
              <a:buChar char="o"/>
            </a:pPr>
            <a:r>
              <a:rPr lang="en-US" sz="1500" kern="1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4-8 carbon chain length compounds were the most frequently observed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4103A8BE-D7C3-94D6-BC4F-609A8376F02B}"/>
              </a:ext>
            </a:extLst>
          </p:cNvPr>
          <p:cNvSpPr/>
          <p:nvPr/>
        </p:nvSpPr>
        <p:spPr>
          <a:xfrm rot="10800000">
            <a:off x="4661955" y="5671895"/>
            <a:ext cx="516052" cy="3003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587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C5FB7E8-B636-40FA-BE8D-48145C0F5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12192000" cy="2295238"/>
          </a:xfrm>
          <a:custGeom>
            <a:avLst/>
            <a:gdLst>
              <a:gd name="connsiteX0" fmla="*/ 12160143 w 12192000"/>
              <a:gd name="connsiteY0" fmla="*/ 831692 h 2079137"/>
              <a:gd name="connsiteX1" fmla="*/ 12159112 w 12192000"/>
              <a:gd name="connsiteY1" fmla="*/ 833361 h 2079137"/>
              <a:gd name="connsiteX2" fmla="*/ 12158912 w 12192000"/>
              <a:gd name="connsiteY2" fmla="*/ 832430 h 2079137"/>
              <a:gd name="connsiteX3" fmla="*/ 0 w 12192000"/>
              <a:gd name="connsiteY3" fmla="*/ 0 h 2079137"/>
              <a:gd name="connsiteX4" fmla="*/ 12192000 w 12192000"/>
              <a:gd name="connsiteY4" fmla="*/ 0 h 2079137"/>
              <a:gd name="connsiteX5" fmla="*/ 12192000 w 12192000"/>
              <a:gd name="connsiteY5" fmla="*/ 558063 h 2079137"/>
              <a:gd name="connsiteX6" fmla="*/ 12189259 w 12192000"/>
              <a:gd name="connsiteY6" fmla="*/ 810508 h 2079137"/>
              <a:gd name="connsiteX7" fmla="*/ 12170847 w 12192000"/>
              <a:gd name="connsiteY7" fmla="*/ 825280 h 2079137"/>
              <a:gd name="connsiteX8" fmla="*/ 12160143 w 12192000"/>
              <a:gd name="connsiteY8" fmla="*/ 831692 h 2079137"/>
              <a:gd name="connsiteX9" fmla="*/ 12163806 w 12192000"/>
              <a:gd name="connsiteY9" fmla="*/ 825759 h 2079137"/>
              <a:gd name="connsiteX10" fmla="*/ 12056557 w 12192000"/>
              <a:gd name="connsiteY10" fmla="*/ 810176 h 2079137"/>
              <a:gd name="connsiteX11" fmla="*/ 11900316 w 12192000"/>
              <a:gd name="connsiteY11" fmla="*/ 789618 h 2079137"/>
              <a:gd name="connsiteX12" fmla="*/ 11791206 w 12192000"/>
              <a:gd name="connsiteY12" fmla="*/ 824176 h 2079137"/>
              <a:gd name="connsiteX13" fmla="*/ 11659257 w 12192000"/>
              <a:gd name="connsiteY13" fmla="*/ 800841 h 2079137"/>
              <a:gd name="connsiteX14" fmla="*/ 11569789 w 12192000"/>
              <a:gd name="connsiteY14" fmla="*/ 797135 h 2079137"/>
              <a:gd name="connsiteX15" fmla="*/ 11367885 w 12192000"/>
              <a:gd name="connsiteY15" fmla="*/ 791985 h 2079137"/>
              <a:gd name="connsiteX16" fmla="*/ 11174663 w 12192000"/>
              <a:gd name="connsiteY16" fmla="*/ 788721 h 2079137"/>
              <a:gd name="connsiteX17" fmla="*/ 11068220 w 12192000"/>
              <a:gd name="connsiteY17" fmla="*/ 786994 h 2079137"/>
              <a:gd name="connsiteX18" fmla="*/ 10893266 w 12192000"/>
              <a:gd name="connsiteY18" fmla="*/ 794013 h 2079137"/>
              <a:gd name="connsiteX19" fmla="*/ 10844025 w 12192000"/>
              <a:gd name="connsiteY19" fmla="*/ 789857 h 2079137"/>
              <a:gd name="connsiteX20" fmla="*/ 10814353 w 12192000"/>
              <a:gd name="connsiteY20" fmla="*/ 789010 h 2079137"/>
              <a:gd name="connsiteX21" fmla="*/ 10748393 w 12192000"/>
              <a:gd name="connsiteY21" fmla="*/ 806738 h 2079137"/>
              <a:gd name="connsiteX22" fmla="*/ 10468256 w 12192000"/>
              <a:gd name="connsiteY22" fmla="*/ 778733 h 2079137"/>
              <a:gd name="connsiteX23" fmla="*/ 10256131 w 12192000"/>
              <a:gd name="connsiteY23" fmla="*/ 788332 h 2079137"/>
              <a:gd name="connsiteX24" fmla="*/ 10177442 w 12192000"/>
              <a:gd name="connsiteY24" fmla="*/ 777371 h 2079137"/>
              <a:gd name="connsiteX25" fmla="*/ 10006086 w 12192000"/>
              <a:gd name="connsiteY25" fmla="*/ 792651 h 2079137"/>
              <a:gd name="connsiteX26" fmla="*/ 9952382 w 12192000"/>
              <a:gd name="connsiteY26" fmla="*/ 815411 h 2079137"/>
              <a:gd name="connsiteX27" fmla="*/ 9926457 w 12192000"/>
              <a:gd name="connsiteY27" fmla="*/ 827295 h 2079137"/>
              <a:gd name="connsiteX28" fmla="*/ 9843405 w 12192000"/>
              <a:gd name="connsiteY28" fmla="*/ 867046 h 2079137"/>
              <a:gd name="connsiteX29" fmla="*/ 9830866 w 12192000"/>
              <a:gd name="connsiteY29" fmla="*/ 875047 h 2079137"/>
              <a:gd name="connsiteX30" fmla="*/ 9801807 w 12192000"/>
              <a:gd name="connsiteY30" fmla="*/ 872272 h 2079137"/>
              <a:gd name="connsiteX31" fmla="*/ 9785653 w 12192000"/>
              <a:gd name="connsiteY31" fmla="*/ 861743 h 2079137"/>
              <a:gd name="connsiteX32" fmla="*/ 9781177 w 12192000"/>
              <a:gd name="connsiteY32" fmla="*/ 864820 h 2079137"/>
              <a:gd name="connsiteX33" fmla="*/ 9768640 w 12192000"/>
              <a:gd name="connsiteY33" fmla="*/ 869379 h 2079137"/>
              <a:gd name="connsiteX34" fmla="*/ 9712211 w 12192000"/>
              <a:gd name="connsiteY34" fmla="*/ 900283 h 2079137"/>
              <a:gd name="connsiteX35" fmla="*/ 9689465 w 12192000"/>
              <a:gd name="connsiteY35" fmla="*/ 899268 h 2079137"/>
              <a:gd name="connsiteX36" fmla="*/ 9600339 w 12192000"/>
              <a:gd name="connsiteY36" fmla="*/ 922112 h 2079137"/>
              <a:gd name="connsiteX37" fmla="*/ 9582850 w 12192000"/>
              <a:gd name="connsiteY37" fmla="*/ 925510 h 2079137"/>
              <a:gd name="connsiteX38" fmla="*/ 9549638 w 12192000"/>
              <a:gd name="connsiteY38" fmla="*/ 940845 h 2079137"/>
              <a:gd name="connsiteX39" fmla="*/ 9539471 w 12192000"/>
              <a:gd name="connsiteY39" fmla="*/ 941799 h 2079137"/>
              <a:gd name="connsiteX40" fmla="*/ 9505592 w 12192000"/>
              <a:gd name="connsiteY40" fmla="*/ 955533 h 2079137"/>
              <a:gd name="connsiteX41" fmla="*/ 9432569 w 12192000"/>
              <a:gd name="connsiteY41" fmla="*/ 985377 h 2079137"/>
              <a:gd name="connsiteX42" fmla="*/ 9414216 w 12192000"/>
              <a:gd name="connsiteY42" fmla="*/ 992655 h 2079137"/>
              <a:gd name="connsiteX43" fmla="*/ 9397106 w 12192000"/>
              <a:gd name="connsiteY43" fmla="*/ 992980 h 2079137"/>
              <a:gd name="connsiteX44" fmla="*/ 9305108 w 12192000"/>
              <a:gd name="connsiteY44" fmla="*/ 1007767 h 2079137"/>
              <a:gd name="connsiteX45" fmla="*/ 9282434 w 12192000"/>
              <a:gd name="connsiteY45" fmla="*/ 1007523 h 2079137"/>
              <a:gd name="connsiteX46" fmla="*/ 9271941 w 12192000"/>
              <a:gd name="connsiteY46" fmla="*/ 1002839 h 2079137"/>
              <a:gd name="connsiteX47" fmla="*/ 9238227 w 12192000"/>
              <a:gd name="connsiteY47" fmla="*/ 1017668 h 2079137"/>
              <a:gd name="connsiteX48" fmla="*/ 9184265 w 12192000"/>
              <a:gd name="connsiteY48" fmla="*/ 1031275 h 2079137"/>
              <a:gd name="connsiteX49" fmla="*/ 9159000 w 12192000"/>
              <a:gd name="connsiteY49" fmla="*/ 1039569 h 2079137"/>
              <a:gd name="connsiteX50" fmla="*/ 9137031 w 12192000"/>
              <a:gd name="connsiteY50" fmla="*/ 1038699 h 2079137"/>
              <a:gd name="connsiteX51" fmla="*/ 9015702 w 12192000"/>
              <a:gd name="connsiteY51" fmla="*/ 1051400 h 2079137"/>
              <a:gd name="connsiteX52" fmla="*/ 8971403 w 12192000"/>
              <a:gd name="connsiteY52" fmla="*/ 1040542 h 2079137"/>
              <a:gd name="connsiteX53" fmla="*/ 8961826 w 12192000"/>
              <a:gd name="connsiteY53" fmla="*/ 1045364 h 2079137"/>
              <a:gd name="connsiteX54" fmla="*/ 8888623 w 12192000"/>
              <a:gd name="connsiteY54" fmla="*/ 1053908 h 2079137"/>
              <a:gd name="connsiteX55" fmla="*/ 8841066 w 12192000"/>
              <a:gd name="connsiteY55" fmla="*/ 1060421 h 2079137"/>
              <a:gd name="connsiteX56" fmla="*/ 8752342 w 12192000"/>
              <a:gd name="connsiteY56" fmla="*/ 1080646 h 2079137"/>
              <a:gd name="connsiteX57" fmla="*/ 8699139 w 12192000"/>
              <a:gd name="connsiteY57" fmla="*/ 1087885 h 2079137"/>
              <a:gd name="connsiteX58" fmla="*/ 8667273 w 12192000"/>
              <a:gd name="connsiteY58" fmla="*/ 1092062 h 2079137"/>
              <a:gd name="connsiteX59" fmla="*/ 8586064 w 12192000"/>
              <a:gd name="connsiteY59" fmla="*/ 1114603 h 2079137"/>
              <a:gd name="connsiteX60" fmla="*/ 8460312 w 12192000"/>
              <a:gd name="connsiteY60" fmla="*/ 1179878 h 2079137"/>
              <a:gd name="connsiteX61" fmla="*/ 8419023 w 12192000"/>
              <a:gd name="connsiteY61" fmla="*/ 1191748 h 2079137"/>
              <a:gd name="connsiteX62" fmla="*/ 8410939 w 12192000"/>
              <a:gd name="connsiteY62" fmla="*/ 1189696 h 2079137"/>
              <a:gd name="connsiteX63" fmla="*/ 8362040 w 12192000"/>
              <a:gd name="connsiteY63" fmla="*/ 1220820 h 2079137"/>
              <a:gd name="connsiteX64" fmla="*/ 8273677 w 12192000"/>
              <a:gd name="connsiteY64" fmla="*/ 1236495 h 2079137"/>
              <a:gd name="connsiteX65" fmla="*/ 8204283 w 12192000"/>
              <a:gd name="connsiteY65" fmla="*/ 1243537 h 2079137"/>
              <a:gd name="connsiteX66" fmla="*/ 8166550 w 12192000"/>
              <a:gd name="connsiteY66" fmla="*/ 1249551 h 2079137"/>
              <a:gd name="connsiteX67" fmla="*/ 8137785 w 12192000"/>
              <a:gd name="connsiteY67" fmla="*/ 1251636 h 2079137"/>
              <a:gd name="connsiteX68" fmla="*/ 8071596 w 12192000"/>
              <a:gd name="connsiteY68" fmla="*/ 1269274 h 2079137"/>
              <a:gd name="connsiteX69" fmla="*/ 7964816 w 12192000"/>
              <a:gd name="connsiteY69" fmla="*/ 1303668 h 2079137"/>
              <a:gd name="connsiteX70" fmla="*/ 7941495 w 12192000"/>
              <a:gd name="connsiteY70" fmla="*/ 1309821 h 2079137"/>
              <a:gd name="connsiteX71" fmla="*/ 7919123 w 12192000"/>
              <a:gd name="connsiteY71" fmla="*/ 1310466 h 2079137"/>
              <a:gd name="connsiteX72" fmla="*/ 7911902 w 12192000"/>
              <a:gd name="connsiteY72" fmla="*/ 1306569 h 2079137"/>
              <a:gd name="connsiteX73" fmla="*/ 7898703 w 12192000"/>
              <a:gd name="connsiteY73" fmla="*/ 1309208 h 2079137"/>
              <a:gd name="connsiteX74" fmla="*/ 7894703 w 12192000"/>
              <a:gd name="connsiteY74" fmla="*/ 1308939 h 2079137"/>
              <a:gd name="connsiteX75" fmla="*/ 7872267 w 12192000"/>
              <a:gd name="connsiteY75" fmla="*/ 1308370 h 2079137"/>
              <a:gd name="connsiteX76" fmla="*/ 7836454 w 12192000"/>
              <a:gd name="connsiteY76" fmla="*/ 1331265 h 2079137"/>
              <a:gd name="connsiteX77" fmla="*/ 7782451 w 12192000"/>
              <a:gd name="connsiteY77" fmla="*/ 1339601 h 2079137"/>
              <a:gd name="connsiteX78" fmla="*/ 7542969 w 12192000"/>
              <a:gd name="connsiteY78" fmla="*/ 1372495 h 2079137"/>
              <a:gd name="connsiteX79" fmla="*/ 7476832 w 12192000"/>
              <a:gd name="connsiteY79" fmla="*/ 1431655 h 2079137"/>
              <a:gd name="connsiteX80" fmla="*/ 7370237 w 12192000"/>
              <a:gd name="connsiteY80" fmla="*/ 1474339 h 2079137"/>
              <a:gd name="connsiteX81" fmla="*/ 7222223 w 12192000"/>
              <a:gd name="connsiteY81" fmla="*/ 1510199 h 2079137"/>
              <a:gd name="connsiteX82" fmla="*/ 7215703 w 12192000"/>
              <a:gd name="connsiteY82" fmla="*/ 1520424 h 2079137"/>
              <a:gd name="connsiteX83" fmla="*/ 7204548 w 12192000"/>
              <a:gd name="connsiteY83" fmla="*/ 1528145 h 2079137"/>
              <a:gd name="connsiteX84" fmla="*/ 7202038 w 12192000"/>
              <a:gd name="connsiteY84" fmla="*/ 1527954 h 2079137"/>
              <a:gd name="connsiteX85" fmla="*/ 7173860 w 12192000"/>
              <a:gd name="connsiteY85" fmla="*/ 1541605 h 2079137"/>
              <a:gd name="connsiteX86" fmla="*/ 7155079 w 12192000"/>
              <a:gd name="connsiteY86" fmla="*/ 1552495 h 2079137"/>
              <a:gd name="connsiteX87" fmla="*/ 7149757 w 12192000"/>
              <a:gd name="connsiteY87" fmla="*/ 1552732 h 2079137"/>
              <a:gd name="connsiteX88" fmla="*/ 7104804 w 12192000"/>
              <a:gd name="connsiteY88" fmla="*/ 1565792 h 2079137"/>
              <a:gd name="connsiteX89" fmla="*/ 7082824 w 12192000"/>
              <a:gd name="connsiteY89" fmla="*/ 1567947 h 2079137"/>
              <a:gd name="connsiteX90" fmla="*/ 7021520 w 12192000"/>
              <a:gd name="connsiteY90" fmla="*/ 1562334 h 2079137"/>
              <a:gd name="connsiteX91" fmla="*/ 6988956 w 12192000"/>
              <a:gd name="connsiteY91" fmla="*/ 1576442 h 2079137"/>
              <a:gd name="connsiteX92" fmla="*/ 6981922 w 12192000"/>
              <a:gd name="connsiteY92" fmla="*/ 1578821 h 2079137"/>
              <a:gd name="connsiteX93" fmla="*/ 6981583 w 12192000"/>
              <a:gd name="connsiteY93" fmla="*/ 1578678 h 2079137"/>
              <a:gd name="connsiteX94" fmla="*/ 6973762 w 12192000"/>
              <a:gd name="connsiteY94" fmla="*/ 1580811 h 2079137"/>
              <a:gd name="connsiteX95" fmla="*/ 6969093 w 12192000"/>
              <a:gd name="connsiteY95" fmla="*/ 1583157 h 2079137"/>
              <a:gd name="connsiteX96" fmla="*/ 6890037 w 12192000"/>
              <a:gd name="connsiteY96" fmla="*/ 1575825 h 2079137"/>
              <a:gd name="connsiteX97" fmla="*/ 6785054 w 12192000"/>
              <a:gd name="connsiteY97" fmla="*/ 1582200 h 2079137"/>
              <a:gd name="connsiteX98" fmla="*/ 6681692 w 12192000"/>
              <a:gd name="connsiteY98" fmla="*/ 1591296 h 2079137"/>
              <a:gd name="connsiteX99" fmla="*/ 6644556 w 12192000"/>
              <a:gd name="connsiteY99" fmla="*/ 1595940 h 2079137"/>
              <a:gd name="connsiteX100" fmla="*/ 6577106 w 12192000"/>
              <a:gd name="connsiteY100" fmla="*/ 1598261 h 2079137"/>
              <a:gd name="connsiteX101" fmla="*/ 6544183 w 12192000"/>
              <a:gd name="connsiteY101" fmla="*/ 1596149 h 2079137"/>
              <a:gd name="connsiteX102" fmla="*/ 6540921 w 12192000"/>
              <a:gd name="connsiteY102" fmla="*/ 1593857 h 2079137"/>
              <a:gd name="connsiteX103" fmla="*/ 6535046 w 12192000"/>
              <a:gd name="connsiteY103" fmla="*/ 1593283 h 2079137"/>
              <a:gd name="connsiteX104" fmla="*/ 6519853 w 12192000"/>
              <a:gd name="connsiteY104" fmla="*/ 1595771 h 2079137"/>
              <a:gd name="connsiteX105" fmla="*/ 6514280 w 12192000"/>
              <a:gd name="connsiteY105" fmla="*/ 1597376 h 2079137"/>
              <a:gd name="connsiteX106" fmla="*/ 6505824 w 12192000"/>
              <a:gd name="connsiteY106" fmla="*/ 1598298 h 2079137"/>
              <a:gd name="connsiteX107" fmla="*/ 6505573 w 12192000"/>
              <a:gd name="connsiteY107" fmla="*/ 1598109 h 2079137"/>
              <a:gd name="connsiteX108" fmla="*/ 6497741 w 12192000"/>
              <a:gd name="connsiteY108" fmla="*/ 1599392 h 2079137"/>
              <a:gd name="connsiteX109" fmla="*/ 6459992 w 12192000"/>
              <a:gd name="connsiteY109" fmla="*/ 1608358 h 2079137"/>
              <a:gd name="connsiteX110" fmla="*/ 6404572 w 12192000"/>
              <a:gd name="connsiteY110" fmla="*/ 1593771 h 2079137"/>
              <a:gd name="connsiteX111" fmla="*/ 6382671 w 12192000"/>
              <a:gd name="connsiteY111" fmla="*/ 1592612 h 2079137"/>
              <a:gd name="connsiteX112" fmla="*/ 6369843 w 12192000"/>
              <a:gd name="connsiteY112" fmla="*/ 1590015 h 2079137"/>
              <a:gd name="connsiteX113" fmla="*/ 6269740 w 12192000"/>
              <a:gd name="connsiteY113" fmla="*/ 1614633 h 2079137"/>
              <a:gd name="connsiteX114" fmla="*/ 6255405 w 12192000"/>
              <a:gd name="connsiteY114" fmla="*/ 1620529 h 2079137"/>
              <a:gd name="connsiteX115" fmla="*/ 6244248 w 12192000"/>
              <a:gd name="connsiteY115" fmla="*/ 1629561 h 2079137"/>
              <a:gd name="connsiteX116" fmla="*/ 6086396 w 12192000"/>
              <a:gd name="connsiteY116" fmla="*/ 1642666 h 2079137"/>
              <a:gd name="connsiteX117" fmla="*/ 5867429 w 12192000"/>
              <a:gd name="connsiteY117" fmla="*/ 1695554 h 2079137"/>
              <a:gd name="connsiteX118" fmla="*/ 5772864 w 12192000"/>
              <a:gd name="connsiteY118" fmla="*/ 1689002 h 2079137"/>
              <a:gd name="connsiteX119" fmla="*/ 5629833 w 12192000"/>
              <a:gd name="connsiteY119" fmla="*/ 1713273 h 2079137"/>
              <a:gd name="connsiteX120" fmla="*/ 5504771 w 12192000"/>
              <a:gd name="connsiteY120" fmla="*/ 1725744 h 2079137"/>
              <a:gd name="connsiteX121" fmla="*/ 5490967 w 12192000"/>
              <a:gd name="connsiteY121" fmla="*/ 1726367 h 2079137"/>
              <a:gd name="connsiteX122" fmla="*/ 5486015 w 12192000"/>
              <a:gd name="connsiteY122" fmla="*/ 1721481 h 2079137"/>
              <a:gd name="connsiteX123" fmla="*/ 5439364 w 12192000"/>
              <a:gd name="connsiteY123" fmla="*/ 1721349 h 2079137"/>
              <a:gd name="connsiteX124" fmla="*/ 5350025 w 12192000"/>
              <a:gd name="connsiteY124" fmla="*/ 1729885 h 2079137"/>
              <a:gd name="connsiteX125" fmla="*/ 5336104 w 12192000"/>
              <a:gd name="connsiteY125" fmla="*/ 1734377 h 2079137"/>
              <a:gd name="connsiteX126" fmla="*/ 5245234 w 12192000"/>
              <a:gd name="connsiteY126" fmla="*/ 1738520 h 2079137"/>
              <a:gd name="connsiteX127" fmla="*/ 5182955 w 12192000"/>
              <a:gd name="connsiteY127" fmla="*/ 1744622 h 2079137"/>
              <a:gd name="connsiteX128" fmla="*/ 5169506 w 12192000"/>
              <a:gd name="connsiteY128" fmla="*/ 1748993 h 2079137"/>
              <a:gd name="connsiteX129" fmla="*/ 5154299 w 12192000"/>
              <a:gd name="connsiteY129" fmla="*/ 1744080 h 2079137"/>
              <a:gd name="connsiteX130" fmla="*/ 5149917 w 12192000"/>
              <a:gd name="connsiteY130" fmla="*/ 1739727 h 2079137"/>
              <a:gd name="connsiteX131" fmla="*/ 5100319 w 12192000"/>
              <a:gd name="connsiteY131" fmla="*/ 1745797 h 2079137"/>
              <a:gd name="connsiteX132" fmla="*/ 5094361 w 12192000"/>
              <a:gd name="connsiteY132" fmla="*/ 1745767 h 2079137"/>
              <a:gd name="connsiteX133" fmla="*/ 5053410 w 12192000"/>
              <a:gd name="connsiteY133" fmla="*/ 1742790 h 2079137"/>
              <a:gd name="connsiteX134" fmla="*/ 4992711 w 12192000"/>
              <a:gd name="connsiteY134" fmla="*/ 1734075 h 2079137"/>
              <a:gd name="connsiteX135" fmla="*/ 4930098 w 12192000"/>
              <a:gd name="connsiteY135" fmla="*/ 1717312 h 2079137"/>
              <a:gd name="connsiteX136" fmla="*/ 4893834 w 12192000"/>
              <a:gd name="connsiteY136" fmla="*/ 1710028 h 2079137"/>
              <a:gd name="connsiteX137" fmla="*/ 4868730 w 12192000"/>
              <a:gd name="connsiteY137" fmla="*/ 1702384 h 2079137"/>
              <a:gd name="connsiteX138" fmla="*/ 4797925 w 12192000"/>
              <a:gd name="connsiteY138" fmla="*/ 1695535 h 2079137"/>
              <a:gd name="connsiteX139" fmla="*/ 4677670 w 12192000"/>
              <a:gd name="connsiteY139" fmla="*/ 1689453 h 2079137"/>
              <a:gd name="connsiteX140" fmla="*/ 4634248 w 12192000"/>
              <a:gd name="connsiteY140" fmla="*/ 1680227 h 2079137"/>
              <a:gd name="connsiteX141" fmla="*/ 4632434 w 12192000"/>
              <a:gd name="connsiteY141" fmla="*/ 1674607 h 2079137"/>
              <a:gd name="connsiteX142" fmla="*/ 4619204 w 12192000"/>
              <a:gd name="connsiteY142" fmla="*/ 1672507 h 2079137"/>
              <a:gd name="connsiteX143" fmla="*/ 4616283 w 12192000"/>
              <a:gd name="connsiteY143" fmla="*/ 1670977 h 2079137"/>
              <a:gd name="connsiteX144" fmla="*/ 4598926 w 12192000"/>
              <a:gd name="connsiteY144" fmla="*/ 1663178 h 2079137"/>
              <a:gd name="connsiteX145" fmla="*/ 4547069 w 12192000"/>
              <a:gd name="connsiteY145" fmla="*/ 1670642 h 2079137"/>
              <a:gd name="connsiteX146" fmla="*/ 4523516 w 12192000"/>
              <a:gd name="connsiteY146" fmla="*/ 1669785 h 2079137"/>
              <a:gd name="connsiteX147" fmla="*/ 4500586 w 12192000"/>
              <a:gd name="connsiteY147" fmla="*/ 1675912 h 2079137"/>
              <a:gd name="connsiteX148" fmla="*/ 4488196 w 12192000"/>
              <a:gd name="connsiteY148" fmla="*/ 1683463 h 2079137"/>
              <a:gd name="connsiteX149" fmla="*/ 4445463 w 12192000"/>
              <a:gd name="connsiteY149" fmla="*/ 1695634 h 2079137"/>
              <a:gd name="connsiteX150" fmla="*/ 4446550 w 12192000"/>
              <a:gd name="connsiteY150" fmla="*/ 1680538 h 2079137"/>
              <a:gd name="connsiteX151" fmla="*/ 4365375 w 12192000"/>
              <a:gd name="connsiteY151" fmla="*/ 1697935 h 2079137"/>
              <a:gd name="connsiteX152" fmla="*/ 4305123 w 12192000"/>
              <a:gd name="connsiteY152" fmla="*/ 1714185 h 2079137"/>
              <a:gd name="connsiteX153" fmla="*/ 4292665 w 12192000"/>
              <a:gd name="connsiteY153" fmla="*/ 1720703 h 2079137"/>
              <a:gd name="connsiteX154" fmla="*/ 4276789 w 12192000"/>
              <a:gd name="connsiteY154" fmla="*/ 1718367 h 2079137"/>
              <a:gd name="connsiteX155" fmla="*/ 4271683 w 12192000"/>
              <a:gd name="connsiteY155" fmla="*/ 1714801 h 2079137"/>
              <a:gd name="connsiteX156" fmla="*/ 4223918 w 12192000"/>
              <a:gd name="connsiteY156" fmla="*/ 1728936 h 2079137"/>
              <a:gd name="connsiteX157" fmla="*/ 4218039 w 12192000"/>
              <a:gd name="connsiteY157" fmla="*/ 1729885 h 2079137"/>
              <a:gd name="connsiteX158" fmla="*/ 4177153 w 12192000"/>
              <a:gd name="connsiteY158" fmla="*/ 1733691 h 2079137"/>
              <a:gd name="connsiteX159" fmla="*/ 4051032 w 12192000"/>
              <a:gd name="connsiteY159" fmla="*/ 1728886 h 2079137"/>
              <a:gd name="connsiteX160" fmla="*/ 4013978 w 12192000"/>
              <a:gd name="connsiteY160" fmla="*/ 1727679 h 2079137"/>
              <a:gd name="connsiteX161" fmla="*/ 3987857 w 12192000"/>
              <a:gd name="connsiteY161" fmla="*/ 1724282 h 2079137"/>
              <a:gd name="connsiteX162" fmla="*/ 3916852 w 12192000"/>
              <a:gd name="connsiteY162" fmla="*/ 1729184 h 2079137"/>
              <a:gd name="connsiteX163" fmla="*/ 3797263 w 12192000"/>
              <a:gd name="connsiteY163" fmla="*/ 1742976 h 2079137"/>
              <a:gd name="connsiteX164" fmla="*/ 3752806 w 12192000"/>
              <a:gd name="connsiteY164" fmla="*/ 1741033 h 2079137"/>
              <a:gd name="connsiteX165" fmla="*/ 3749997 w 12192000"/>
              <a:gd name="connsiteY165" fmla="*/ 1735799 h 2079137"/>
              <a:gd name="connsiteX166" fmla="*/ 3736582 w 12192000"/>
              <a:gd name="connsiteY166" fmla="*/ 1735907 h 2079137"/>
              <a:gd name="connsiteX167" fmla="*/ 3733428 w 12192000"/>
              <a:gd name="connsiteY167" fmla="*/ 1734881 h 2079137"/>
              <a:gd name="connsiteX168" fmla="*/ 3714911 w 12192000"/>
              <a:gd name="connsiteY168" fmla="*/ 1730056 h 2079137"/>
              <a:gd name="connsiteX169" fmla="*/ 3665172 w 12192000"/>
              <a:gd name="connsiteY169" fmla="*/ 1745936 h 2079137"/>
              <a:gd name="connsiteX170" fmla="*/ 3552006 w 12192000"/>
              <a:gd name="connsiteY170" fmla="*/ 1755220 h 2079137"/>
              <a:gd name="connsiteX171" fmla="*/ 3390301 w 12192000"/>
              <a:gd name="connsiteY171" fmla="*/ 1762546 h 2079137"/>
              <a:gd name="connsiteX172" fmla="*/ 3264312 w 12192000"/>
              <a:gd name="connsiteY172" fmla="*/ 1774620 h 2079137"/>
              <a:gd name="connsiteX173" fmla="*/ 3106901 w 12192000"/>
              <a:gd name="connsiteY173" fmla="*/ 1804264 h 2079137"/>
              <a:gd name="connsiteX174" fmla="*/ 2993303 w 12192000"/>
              <a:gd name="connsiteY174" fmla="*/ 1806542 h 2079137"/>
              <a:gd name="connsiteX175" fmla="*/ 2979115 w 12192000"/>
              <a:gd name="connsiteY175" fmla="*/ 1815432 h 2079137"/>
              <a:gd name="connsiteX176" fmla="*/ 2963118 w 12192000"/>
              <a:gd name="connsiteY176" fmla="*/ 1820962 h 2079137"/>
              <a:gd name="connsiteX177" fmla="*/ 2961156 w 12192000"/>
              <a:gd name="connsiteY177" fmla="*/ 1820297 h 2079137"/>
              <a:gd name="connsiteX178" fmla="*/ 2925719 w 12192000"/>
              <a:gd name="connsiteY178" fmla="*/ 1828468 h 2079137"/>
              <a:gd name="connsiteX179" fmla="*/ 2857951 w 12192000"/>
              <a:gd name="connsiteY179" fmla="*/ 1842496 h 2079137"/>
              <a:gd name="connsiteX180" fmla="*/ 2857427 w 12192000"/>
              <a:gd name="connsiteY180" fmla="*/ 1841591 h 2079137"/>
              <a:gd name="connsiteX181" fmla="*/ 2846731 w 12192000"/>
              <a:gd name="connsiteY181" fmla="*/ 1839316 h 2079137"/>
              <a:gd name="connsiteX182" fmla="*/ 2826290 w 12192000"/>
              <a:gd name="connsiteY182" fmla="*/ 1837274 h 2079137"/>
              <a:gd name="connsiteX183" fmla="*/ 2779146 w 12192000"/>
              <a:gd name="connsiteY183" fmla="*/ 1820071 h 2079137"/>
              <a:gd name="connsiteX184" fmla="*/ 2739608 w 12192000"/>
              <a:gd name="connsiteY184" fmla="*/ 1827861 h 2079137"/>
              <a:gd name="connsiteX185" fmla="*/ 2731631 w 12192000"/>
              <a:gd name="connsiteY185" fmla="*/ 1828881 h 2079137"/>
              <a:gd name="connsiteX186" fmla="*/ 2731464 w 12192000"/>
              <a:gd name="connsiteY186" fmla="*/ 1828677 h 2079137"/>
              <a:gd name="connsiteX187" fmla="*/ 2723037 w 12192000"/>
              <a:gd name="connsiteY187" fmla="*/ 1829303 h 2079137"/>
              <a:gd name="connsiteX188" fmla="*/ 2701616 w 12192000"/>
              <a:gd name="connsiteY188" fmla="*/ 1832725 h 2079137"/>
              <a:gd name="connsiteX189" fmla="*/ 2696239 w 12192000"/>
              <a:gd name="connsiteY189" fmla="*/ 1831904 h 2079137"/>
              <a:gd name="connsiteX190" fmla="*/ 2663445 w 12192000"/>
              <a:gd name="connsiteY190" fmla="*/ 1825958 h 2079137"/>
              <a:gd name="connsiteX191" fmla="*/ 2560925 w 12192000"/>
              <a:gd name="connsiteY191" fmla="*/ 1829094 h 2079137"/>
              <a:gd name="connsiteX192" fmla="*/ 2458739 w 12192000"/>
              <a:gd name="connsiteY192" fmla="*/ 1834479 h 2079137"/>
              <a:gd name="connsiteX193" fmla="*/ 2356074 w 12192000"/>
              <a:gd name="connsiteY193" fmla="*/ 1836991 h 2079137"/>
              <a:gd name="connsiteX194" fmla="*/ 2304241 w 12192000"/>
              <a:gd name="connsiteY194" fmla="*/ 1822021 h 2079137"/>
              <a:gd name="connsiteX195" fmla="*/ 2298362 w 12192000"/>
              <a:gd name="connsiteY195" fmla="*/ 1822125 h 2079137"/>
              <a:gd name="connsiteX196" fmla="*/ 2283527 w 12192000"/>
              <a:gd name="connsiteY196" fmla="*/ 1826361 h 2079137"/>
              <a:gd name="connsiteX197" fmla="*/ 2278150 w 12192000"/>
              <a:gd name="connsiteY197" fmla="*/ 1828604 h 2079137"/>
              <a:gd name="connsiteX198" fmla="*/ 2269853 w 12192000"/>
              <a:gd name="connsiteY198" fmla="*/ 1830502 h 2079137"/>
              <a:gd name="connsiteX199" fmla="*/ 2269585 w 12192000"/>
              <a:gd name="connsiteY199" fmla="*/ 1830341 h 2079137"/>
              <a:gd name="connsiteX200" fmla="*/ 2225332 w 12192000"/>
              <a:gd name="connsiteY200" fmla="*/ 1845825 h 2079137"/>
              <a:gd name="connsiteX201" fmla="*/ 2169048 w 12192000"/>
              <a:gd name="connsiteY201" fmla="*/ 1837658 h 2079137"/>
              <a:gd name="connsiteX202" fmla="*/ 2147231 w 12192000"/>
              <a:gd name="connsiteY202" fmla="*/ 1839027 h 2079137"/>
              <a:gd name="connsiteX203" fmla="*/ 2135241 w 12192000"/>
              <a:gd name="connsiteY203" fmla="*/ 1838652 h 2079137"/>
              <a:gd name="connsiteX204" fmla="*/ 2099215 w 12192000"/>
              <a:gd name="connsiteY204" fmla="*/ 1850768 h 2079137"/>
              <a:gd name="connsiteX205" fmla="*/ 2094046 w 12192000"/>
              <a:gd name="connsiteY205" fmla="*/ 1850806 h 2079137"/>
              <a:gd name="connsiteX206" fmla="*/ 2071850 w 12192000"/>
              <a:gd name="connsiteY206" fmla="*/ 1861319 h 2079137"/>
              <a:gd name="connsiteX207" fmla="*/ 2039607 w 12192000"/>
              <a:gd name="connsiteY207" fmla="*/ 1874318 h 2079137"/>
              <a:gd name="connsiteX208" fmla="*/ 2037289 w 12192000"/>
              <a:gd name="connsiteY208" fmla="*/ 1874025 h 2079137"/>
              <a:gd name="connsiteX209" fmla="*/ 2023615 w 12192000"/>
              <a:gd name="connsiteY209" fmla="*/ 1881562 h 2079137"/>
              <a:gd name="connsiteX210" fmla="*/ 1957176 w 12192000"/>
              <a:gd name="connsiteY210" fmla="*/ 1898709 h 2079137"/>
              <a:gd name="connsiteX211" fmla="*/ 1858081 w 12192000"/>
              <a:gd name="connsiteY211" fmla="*/ 1923144 h 2079137"/>
              <a:gd name="connsiteX212" fmla="*/ 1738865 w 12192000"/>
              <a:gd name="connsiteY212" fmla="*/ 1944965 h 2079137"/>
              <a:gd name="connsiteX213" fmla="*/ 1616692 w 12192000"/>
              <a:gd name="connsiteY213" fmla="*/ 1989107 h 2079137"/>
              <a:gd name="connsiteX214" fmla="*/ 1411898 w 12192000"/>
              <a:gd name="connsiteY214" fmla="*/ 2046254 h 2079137"/>
              <a:gd name="connsiteX215" fmla="*/ 1375780 w 12192000"/>
              <a:gd name="connsiteY215" fmla="*/ 2047961 h 2079137"/>
              <a:gd name="connsiteX216" fmla="*/ 1375707 w 12192000"/>
              <a:gd name="connsiteY216" fmla="*/ 2047981 h 2079137"/>
              <a:gd name="connsiteX217" fmla="*/ 1285585 w 12192000"/>
              <a:gd name="connsiteY217" fmla="*/ 2047113 h 2079137"/>
              <a:gd name="connsiteX218" fmla="*/ 1263658 w 12192000"/>
              <a:gd name="connsiteY218" fmla="*/ 2041397 h 2079137"/>
              <a:gd name="connsiteX219" fmla="*/ 1170403 w 12192000"/>
              <a:gd name="connsiteY219" fmla="*/ 2033399 h 2079137"/>
              <a:gd name="connsiteX220" fmla="*/ 1153718 w 12192000"/>
              <a:gd name="connsiteY220" fmla="*/ 2029576 h 2079137"/>
              <a:gd name="connsiteX221" fmla="*/ 1133937 w 12192000"/>
              <a:gd name="connsiteY221" fmla="*/ 2032149 h 2079137"/>
              <a:gd name="connsiteX222" fmla="*/ 1054999 w 12192000"/>
              <a:gd name="connsiteY222" fmla="*/ 2043242 h 2079137"/>
              <a:gd name="connsiteX223" fmla="*/ 1018405 w 12192000"/>
              <a:gd name="connsiteY223" fmla="*/ 2048281 h 2079137"/>
              <a:gd name="connsiteX224" fmla="*/ 1016563 w 12192000"/>
              <a:gd name="connsiteY224" fmla="*/ 2051718 h 2079137"/>
              <a:gd name="connsiteX225" fmla="*/ 1008284 w 12192000"/>
              <a:gd name="connsiteY225" fmla="*/ 2046742 h 2079137"/>
              <a:gd name="connsiteX226" fmla="*/ 981974 w 12192000"/>
              <a:gd name="connsiteY226" fmla="*/ 2048363 h 2079137"/>
              <a:gd name="connsiteX227" fmla="*/ 971903 w 12192000"/>
              <a:gd name="connsiteY227" fmla="*/ 2053484 h 2079137"/>
              <a:gd name="connsiteX228" fmla="*/ 954015 w 12192000"/>
              <a:gd name="connsiteY228" fmla="*/ 2052529 h 2079137"/>
              <a:gd name="connsiteX229" fmla="*/ 839571 w 12192000"/>
              <a:gd name="connsiteY229" fmla="*/ 2046509 h 2079137"/>
              <a:gd name="connsiteX230" fmla="*/ 823321 w 12192000"/>
              <a:gd name="connsiteY230" fmla="*/ 2054296 h 2079137"/>
              <a:gd name="connsiteX231" fmla="*/ 800990 w 12192000"/>
              <a:gd name="connsiteY231" fmla="*/ 2051523 h 2079137"/>
              <a:gd name="connsiteX232" fmla="*/ 776439 w 12192000"/>
              <a:gd name="connsiteY232" fmla="*/ 2062634 h 2079137"/>
              <a:gd name="connsiteX233" fmla="*/ 763041 w 12192000"/>
              <a:gd name="connsiteY233" fmla="*/ 2063995 h 2079137"/>
              <a:gd name="connsiteX234" fmla="*/ 757863 w 12192000"/>
              <a:gd name="connsiteY234" fmla="*/ 2065877 h 2079137"/>
              <a:gd name="connsiteX235" fmla="*/ 745053 w 12192000"/>
              <a:gd name="connsiteY235" fmla="*/ 2051831 h 2079137"/>
              <a:gd name="connsiteX236" fmla="*/ 722609 w 12192000"/>
              <a:gd name="connsiteY236" fmla="*/ 2049504 h 2079137"/>
              <a:gd name="connsiteX237" fmla="*/ 717618 w 12192000"/>
              <a:gd name="connsiteY237" fmla="*/ 2042131 h 2079137"/>
              <a:gd name="connsiteX238" fmla="*/ 703285 w 12192000"/>
              <a:gd name="connsiteY238" fmla="*/ 2046808 h 2079137"/>
              <a:gd name="connsiteX239" fmla="*/ 680199 w 12192000"/>
              <a:gd name="connsiteY239" fmla="*/ 2051947 h 2079137"/>
              <a:gd name="connsiteX240" fmla="*/ 667351 w 12192000"/>
              <a:gd name="connsiteY240" fmla="*/ 2054469 h 2079137"/>
              <a:gd name="connsiteX241" fmla="*/ 660961 w 12192000"/>
              <a:gd name="connsiteY241" fmla="*/ 2049404 h 2079137"/>
              <a:gd name="connsiteX242" fmla="*/ 638282 w 12192000"/>
              <a:gd name="connsiteY242" fmla="*/ 2060093 h 2079137"/>
              <a:gd name="connsiteX243" fmla="*/ 583551 w 12192000"/>
              <a:gd name="connsiteY243" fmla="*/ 2070197 h 2079137"/>
              <a:gd name="connsiteX244" fmla="*/ 525274 w 12192000"/>
              <a:gd name="connsiteY244" fmla="*/ 2079137 h 2079137"/>
              <a:gd name="connsiteX245" fmla="*/ 405635 w 12192000"/>
              <a:gd name="connsiteY245" fmla="*/ 2059339 h 2079137"/>
              <a:gd name="connsiteX246" fmla="*/ 281555 w 12192000"/>
              <a:gd name="connsiteY246" fmla="*/ 2022847 h 2079137"/>
              <a:gd name="connsiteX247" fmla="*/ 98513 w 12192000"/>
              <a:gd name="connsiteY247" fmla="*/ 1969504 h 2079137"/>
              <a:gd name="connsiteX248" fmla="*/ 56191 w 12192000"/>
              <a:gd name="connsiteY248" fmla="*/ 1950709 h 2079137"/>
              <a:gd name="connsiteX249" fmla="*/ 0 w 12192000"/>
              <a:gd name="connsiteY249" fmla="*/ 1935789 h 20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2192000" h="2079137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A1019-BCA7-F0AE-287D-8FBDB2D2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445448"/>
            <a:ext cx="4953000" cy="798973"/>
          </a:xfrm>
        </p:spPr>
        <p:txBody>
          <a:bodyPr>
            <a:normAutofit/>
          </a:bodyPr>
          <a:lstStyle/>
          <a:p>
            <a:r>
              <a:rPr lang="en-US" sz="3200" b="1" u="sng" dirty="0">
                <a:solidFill>
                  <a:schemeClr val="tx1"/>
                </a:solidFill>
                <a:latin typeface="Arial"/>
                <a:ea typeface="+mn-lt"/>
                <a:cs typeface="Arial"/>
              </a:rPr>
              <a:t>PFAS Study Results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2DCE2C-2863-46FA-9BE7-24365A24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24586" y="5970896"/>
            <a:ext cx="9967416" cy="88710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6AA5A-7D21-9749-5360-A5AC470C71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10/16/2023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FE37A-DF6D-5AC1-B9BF-0666EBE89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Connecticut Department of Energy &amp; Environmental Protection</a:t>
            </a:r>
          </a:p>
        </p:txBody>
      </p:sp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DD4C2BEE-0C24-54A6-7354-2A9CB0DF8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549" y="0"/>
            <a:ext cx="6494451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87F184-E23F-8295-A0F8-E9F2293982ED}"/>
              </a:ext>
            </a:extLst>
          </p:cNvPr>
          <p:cNvSpPr txBox="1"/>
          <p:nvPr/>
        </p:nvSpPr>
        <p:spPr>
          <a:xfrm>
            <a:off x="2239826" y="1221282"/>
            <a:ext cx="2590800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700" b="1" dirty="0"/>
              <a:t>Influent (</a:t>
            </a:r>
            <a:r>
              <a:rPr lang="en-US" sz="1700" b="1" dirty="0" err="1"/>
              <a:t>PFPeA</a:t>
            </a:r>
            <a:r>
              <a:rPr lang="en-US" sz="1700" b="1" dirty="0"/>
              <a:t>) </a:t>
            </a:r>
            <a:r>
              <a:rPr lang="en-US" sz="1700" dirty="0"/>
              <a:t>(</a:t>
            </a:r>
            <a:r>
              <a:rPr lang="en-US" sz="1700" dirty="0" err="1"/>
              <a:t>perfluoropentanoic</a:t>
            </a:r>
            <a:r>
              <a:rPr lang="en-US" sz="1700" dirty="0"/>
              <a:t> acid, 5 carbon version of PFOA)</a:t>
            </a:r>
          </a:p>
        </p:txBody>
      </p:sp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A8570328-142F-CA46-C60E-86748D2BD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181" y="2680696"/>
            <a:ext cx="5943600" cy="36075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7A2803-E238-4899-C3DC-B03EB1C0DCFC}"/>
              </a:ext>
            </a:extLst>
          </p:cNvPr>
          <p:cNvSpPr txBox="1"/>
          <p:nvPr/>
        </p:nvSpPr>
        <p:spPr>
          <a:xfrm>
            <a:off x="7119082" y="4324310"/>
            <a:ext cx="2776173" cy="1661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867" b="1" u="sng"/>
            </a:lvl1pPr>
          </a:lstStyle>
          <a:p>
            <a:r>
              <a:rPr lang="en-US" sz="1700" dirty="0"/>
              <a:t>Effluent </a:t>
            </a:r>
            <a:r>
              <a:rPr lang="en-US" sz="1700" dirty="0" err="1"/>
              <a:t>PFPeA</a:t>
            </a:r>
            <a:r>
              <a:rPr lang="en-US" sz="1700" dirty="0"/>
              <a:t> and </a:t>
            </a:r>
            <a:r>
              <a:rPr lang="en-US" sz="1700" dirty="0" err="1"/>
              <a:t>PFHxA</a:t>
            </a:r>
            <a:r>
              <a:rPr lang="en-US" sz="1700" dirty="0"/>
              <a:t> </a:t>
            </a:r>
          </a:p>
          <a:p>
            <a:r>
              <a:rPr lang="en-US" sz="1700" b="0" u="none" dirty="0"/>
              <a:t>(5 and 6-carbon versions of PFOA) are the dominant PFAS found in effluent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268702A0-CB9F-5ACE-9F55-DD0C92558A7B}"/>
              </a:ext>
            </a:extLst>
          </p:cNvPr>
          <p:cNvSpPr/>
          <p:nvPr/>
        </p:nvSpPr>
        <p:spPr>
          <a:xfrm>
            <a:off x="4830626" y="1465225"/>
            <a:ext cx="808174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AC4311D4-CC9D-C6E7-95DC-C013D8DE8031}"/>
              </a:ext>
            </a:extLst>
          </p:cNvPr>
          <p:cNvSpPr/>
          <p:nvPr/>
        </p:nvSpPr>
        <p:spPr>
          <a:xfrm rot="10800000">
            <a:off x="6130345" y="4876800"/>
            <a:ext cx="808174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802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C5FB7E8-B636-40FA-BE8D-48145C0F5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12192000" cy="2295238"/>
          </a:xfrm>
          <a:custGeom>
            <a:avLst/>
            <a:gdLst>
              <a:gd name="connsiteX0" fmla="*/ 12160143 w 12192000"/>
              <a:gd name="connsiteY0" fmla="*/ 831692 h 2079137"/>
              <a:gd name="connsiteX1" fmla="*/ 12159112 w 12192000"/>
              <a:gd name="connsiteY1" fmla="*/ 833361 h 2079137"/>
              <a:gd name="connsiteX2" fmla="*/ 12158912 w 12192000"/>
              <a:gd name="connsiteY2" fmla="*/ 832430 h 2079137"/>
              <a:gd name="connsiteX3" fmla="*/ 0 w 12192000"/>
              <a:gd name="connsiteY3" fmla="*/ 0 h 2079137"/>
              <a:gd name="connsiteX4" fmla="*/ 12192000 w 12192000"/>
              <a:gd name="connsiteY4" fmla="*/ 0 h 2079137"/>
              <a:gd name="connsiteX5" fmla="*/ 12192000 w 12192000"/>
              <a:gd name="connsiteY5" fmla="*/ 558063 h 2079137"/>
              <a:gd name="connsiteX6" fmla="*/ 12189259 w 12192000"/>
              <a:gd name="connsiteY6" fmla="*/ 810508 h 2079137"/>
              <a:gd name="connsiteX7" fmla="*/ 12170847 w 12192000"/>
              <a:gd name="connsiteY7" fmla="*/ 825280 h 2079137"/>
              <a:gd name="connsiteX8" fmla="*/ 12160143 w 12192000"/>
              <a:gd name="connsiteY8" fmla="*/ 831692 h 2079137"/>
              <a:gd name="connsiteX9" fmla="*/ 12163806 w 12192000"/>
              <a:gd name="connsiteY9" fmla="*/ 825759 h 2079137"/>
              <a:gd name="connsiteX10" fmla="*/ 12056557 w 12192000"/>
              <a:gd name="connsiteY10" fmla="*/ 810176 h 2079137"/>
              <a:gd name="connsiteX11" fmla="*/ 11900316 w 12192000"/>
              <a:gd name="connsiteY11" fmla="*/ 789618 h 2079137"/>
              <a:gd name="connsiteX12" fmla="*/ 11791206 w 12192000"/>
              <a:gd name="connsiteY12" fmla="*/ 824176 h 2079137"/>
              <a:gd name="connsiteX13" fmla="*/ 11659257 w 12192000"/>
              <a:gd name="connsiteY13" fmla="*/ 800841 h 2079137"/>
              <a:gd name="connsiteX14" fmla="*/ 11569789 w 12192000"/>
              <a:gd name="connsiteY14" fmla="*/ 797135 h 2079137"/>
              <a:gd name="connsiteX15" fmla="*/ 11367885 w 12192000"/>
              <a:gd name="connsiteY15" fmla="*/ 791985 h 2079137"/>
              <a:gd name="connsiteX16" fmla="*/ 11174663 w 12192000"/>
              <a:gd name="connsiteY16" fmla="*/ 788721 h 2079137"/>
              <a:gd name="connsiteX17" fmla="*/ 11068220 w 12192000"/>
              <a:gd name="connsiteY17" fmla="*/ 786994 h 2079137"/>
              <a:gd name="connsiteX18" fmla="*/ 10893266 w 12192000"/>
              <a:gd name="connsiteY18" fmla="*/ 794013 h 2079137"/>
              <a:gd name="connsiteX19" fmla="*/ 10844025 w 12192000"/>
              <a:gd name="connsiteY19" fmla="*/ 789857 h 2079137"/>
              <a:gd name="connsiteX20" fmla="*/ 10814353 w 12192000"/>
              <a:gd name="connsiteY20" fmla="*/ 789010 h 2079137"/>
              <a:gd name="connsiteX21" fmla="*/ 10748393 w 12192000"/>
              <a:gd name="connsiteY21" fmla="*/ 806738 h 2079137"/>
              <a:gd name="connsiteX22" fmla="*/ 10468256 w 12192000"/>
              <a:gd name="connsiteY22" fmla="*/ 778733 h 2079137"/>
              <a:gd name="connsiteX23" fmla="*/ 10256131 w 12192000"/>
              <a:gd name="connsiteY23" fmla="*/ 788332 h 2079137"/>
              <a:gd name="connsiteX24" fmla="*/ 10177442 w 12192000"/>
              <a:gd name="connsiteY24" fmla="*/ 777371 h 2079137"/>
              <a:gd name="connsiteX25" fmla="*/ 10006086 w 12192000"/>
              <a:gd name="connsiteY25" fmla="*/ 792651 h 2079137"/>
              <a:gd name="connsiteX26" fmla="*/ 9952382 w 12192000"/>
              <a:gd name="connsiteY26" fmla="*/ 815411 h 2079137"/>
              <a:gd name="connsiteX27" fmla="*/ 9926457 w 12192000"/>
              <a:gd name="connsiteY27" fmla="*/ 827295 h 2079137"/>
              <a:gd name="connsiteX28" fmla="*/ 9843405 w 12192000"/>
              <a:gd name="connsiteY28" fmla="*/ 867046 h 2079137"/>
              <a:gd name="connsiteX29" fmla="*/ 9830866 w 12192000"/>
              <a:gd name="connsiteY29" fmla="*/ 875047 h 2079137"/>
              <a:gd name="connsiteX30" fmla="*/ 9801807 w 12192000"/>
              <a:gd name="connsiteY30" fmla="*/ 872272 h 2079137"/>
              <a:gd name="connsiteX31" fmla="*/ 9785653 w 12192000"/>
              <a:gd name="connsiteY31" fmla="*/ 861743 h 2079137"/>
              <a:gd name="connsiteX32" fmla="*/ 9781177 w 12192000"/>
              <a:gd name="connsiteY32" fmla="*/ 864820 h 2079137"/>
              <a:gd name="connsiteX33" fmla="*/ 9768640 w 12192000"/>
              <a:gd name="connsiteY33" fmla="*/ 869379 h 2079137"/>
              <a:gd name="connsiteX34" fmla="*/ 9712211 w 12192000"/>
              <a:gd name="connsiteY34" fmla="*/ 900283 h 2079137"/>
              <a:gd name="connsiteX35" fmla="*/ 9689465 w 12192000"/>
              <a:gd name="connsiteY35" fmla="*/ 899268 h 2079137"/>
              <a:gd name="connsiteX36" fmla="*/ 9600339 w 12192000"/>
              <a:gd name="connsiteY36" fmla="*/ 922112 h 2079137"/>
              <a:gd name="connsiteX37" fmla="*/ 9582850 w 12192000"/>
              <a:gd name="connsiteY37" fmla="*/ 925510 h 2079137"/>
              <a:gd name="connsiteX38" fmla="*/ 9549638 w 12192000"/>
              <a:gd name="connsiteY38" fmla="*/ 940845 h 2079137"/>
              <a:gd name="connsiteX39" fmla="*/ 9539471 w 12192000"/>
              <a:gd name="connsiteY39" fmla="*/ 941799 h 2079137"/>
              <a:gd name="connsiteX40" fmla="*/ 9505592 w 12192000"/>
              <a:gd name="connsiteY40" fmla="*/ 955533 h 2079137"/>
              <a:gd name="connsiteX41" fmla="*/ 9432569 w 12192000"/>
              <a:gd name="connsiteY41" fmla="*/ 985377 h 2079137"/>
              <a:gd name="connsiteX42" fmla="*/ 9414216 w 12192000"/>
              <a:gd name="connsiteY42" fmla="*/ 992655 h 2079137"/>
              <a:gd name="connsiteX43" fmla="*/ 9397106 w 12192000"/>
              <a:gd name="connsiteY43" fmla="*/ 992980 h 2079137"/>
              <a:gd name="connsiteX44" fmla="*/ 9305108 w 12192000"/>
              <a:gd name="connsiteY44" fmla="*/ 1007767 h 2079137"/>
              <a:gd name="connsiteX45" fmla="*/ 9282434 w 12192000"/>
              <a:gd name="connsiteY45" fmla="*/ 1007523 h 2079137"/>
              <a:gd name="connsiteX46" fmla="*/ 9271941 w 12192000"/>
              <a:gd name="connsiteY46" fmla="*/ 1002839 h 2079137"/>
              <a:gd name="connsiteX47" fmla="*/ 9238227 w 12192000"/>
              <a:gd name="connsiteY47" fmla="*/ 1017668 h 2079137"/>
              <a:gd name="connsiteX48" fmla="*/ 9184265 w 12192000"/>
              <a:gd name="connsiteY48" fmla="*/ 1031275 h 2079137"/>
              <a:gd name="connsiteX49" fmla="*/ 9159000 w 12192000"/>
              <a:gd name="connsiteY49" fmla="*/ 1039569 h 2079137"/>
              <a:gd name="connsiteX50" fmla="*/ 9137031 w 12192000"/>
              <a:gd name="connsiteY50" fmla="*/ 1038699 h 2079137"/>
              <a:gd name="connsiteX51" fmla="*/ 9015702 w 12192000"/>
              <a:gd name="connsiteY51" fmla="*/ 1051400 h 2079137"/>
              <a:gd name="connsiteX52" fmla="*/ 8971403 w 12192000"/>
              <a:gd name="connsiteY52" fmla="*/ 1040542 h 2079137"/>
              <a:gd name="connsiteX53" fmla="*/ 8961826 w 12192000"/>
              <a:gd name="connsiteY53" fmla="*/ 1045364 h 2079137"/>
              <a:gd name="connsiteX54" fmla="*/ 8888623 w 12192000"/>
              <a:gd name="connsiteY54" fmla="*/ 1053908 h 2079137"/>
              <a:gd name="connsiteX55" fmla="*/ 8841066 w 12192000"/>
              <a:gd name="connsiteY55" fmla="*/ 1060421 h 2079137"/>
              <a:gd name="connsiteX56" fmla="*/ 8752342 w 12192000"/>
              <a:gd name="connsiteY56" fmla="*/ 1080646 h 2079137"/>
              <a:gd name="connsiteX57" fmla="*/ 8699139 w 12192000"/>
              <a:gd name="connsiteY57" fmla="*/ 1087885 h 2079137"/>
              <a:gd name="connsiteX58" fmla="*/ 8667273 w 12192000"/>
              <a:gd name="connsiteY58" fmla="*/ 1092062 h 2079137"/>
              <a:gd name="connsiteX59" fmla="*/ 8586064 w 12192000"/>
              <a:gd name="connsiteY59" fmla="*/ 1114603 h 2079137"/>
              <a:gd name="connsiteX60" fmla="*/ 8460312 w 12192000"/>
              <a:gd name="connsiteY60" fmla="*/ 1179878 h 2079137"/>
              <a:gd name="connsiteX61" fmla="*/ 8419023 w 12192000"/>
              <a:gd name="connsiteY61" fmla="*/ 1191748 h 2079137"/>
              <a:gd name="connsiteX62" fmla="*/ 8410939 w 12192000"/>
              <a:gd name="connsiteY62" fmla="*/ 1189696 h 2079137"/>
              <a:gd name="connsiteX63" fmla="*/ 8362040 w 12192000"/>
              <a:gd name="connsiteY63" fmla="*/ 1220820 h 2079137"/>
              <a:gd name="connsiteX64" fmla="*/ 8273677 w 12192000"/>
              <a:gd name="connsiteY64" fmla="*/ 1236495 h 2079137"/>
              <a:gd name="connsiteX65" fmla="*/ 8204283 w 12192000"/>
              <a:gd name="connsiteY65" fmla="*/ 1243537 h 2079137"/>
              <a:gd name="connsiteX66" fmla="*/ 8166550 w 12192000"/>
              <a:gd name="connsiteY66" fmla="*/ 1249551 h 2079137"/>
              <a:gd name="connsiteX67" fmla="*/ 8137785 w 12192000"/>
              <a:gd name="connsiteY67" fmla="*/ 1251636 h 2079137"/>
              <a:gd name="connsiteX68" fmla="*/ 8071596 w 12192000"/>
              <a:gd name="connsiteY68" fmla="*/ 1269274 h 2079137"/>
              <a:gd name="connsiteX69" fmla="*/ 7964816 w 12192000"/>
              <a:gd name="connsiteY69" fmla="*/ 1303668 h 2079137"/>
              <a:gd name="connsiteX70" fmla="*/ 7941495 w 12192000"/>
              <a:gd name="connsiteY70" fmla="*/ 1309821 h 2079137"/>
              <a:gd name="connsiteX71" fmla="*/ 7919123 w 12192000"/>
              <a:gd name="connsiteY71" fmla="*/ 1310466 h 2079137"/>
              <a:gd name="connsiteX72" fmla="*/ 7911902 w 12192000"/>
              <a:gd name="connsiteY72" fmla="*/ 1306569 h 2079137"/>
              <a:gd name="connsiteX73" fmla="*/ 7898703 w 12192000"/>
              <a:gd name="connsiteY73" fmla="*/ 1309208 h 2079137"/>
              <a:gd name="connsiteX74" fmla="*/ 7894703 w 12192000"/>
              <a:gd name="connsiteY74" fmla="*/ 1308939 h 2079137"/>
              <a:gd name="connsiteX75" fmla="*/ 7872267 w 12192000"/>
              <a:gd name="connsiteY75" fmla="*/ 1308370 h 2079137"/>
              <a:gd name="connsiteX76" fmla="*/ 7836454 w 12192000"/>
              <a:gd name="connsiteY76" fmla="*/ 1331265 h 2079137"/>
              <a:gd name="connsiteX77" fmla="*/ 7782451 w 12192000"/>
              <a:gd name="connsiteY77" fmla="*/ 1339601 h 2079137"/>
              <a:gd name="connsiteX78" fmla="*/ 7542969 w 12192000"/>
              <a:gd name="connsiteY78" fmla="*/ 1372495 h 2079137"/>
              <a:gd name="connsiteX79" fmla="*/ 7476832 w 12192000"/>
              <a:gd name="connsiteY79" fmla="*/ 1431655 h 2079137"/>
              <a:gd name="connsiteX80" fmla="*/ 7370237 w 12192000"/>
              <a:gd name="connsiteY80" fmla="*/ 1474339 h 2079137"/>
              <a:gd name="connsiteX81" fmla="*/ 7222223 w 12192000"/>
              <a:gd name="connsiteY81" fmla="*/ 1510199 h 2079137"/>
              <a:gd name="connsiteX82" fmla="*/ 7215703 w 12192000"/>
              <a:gd name="connsiteY82" fmla="*/ 1520424 h 2079137"/>
              <a:gd name="connsiteX83" fmla="*/ 7204548 w 12192000"/>
              <a:gd name="connsiteY83" fmla="*/ 1528145 h 2079137"/>
              <a:gd name="connsiteX84" fmla="*/ 7202038 w 12192000"/>
              <a:gd name="connsiteY84" fmla="*/ 1527954 h 2079137"/>
              <a:gd name="connsiteX85" fmla="*/ 7173860 w 12192000"/>
              <a:gd name="connsiteY85" fmla="*/ 1541605 h 2079137"/>
              <a:gd name="connsiteX86" fmla="*/ 7155079 w 12192000"/>
              <a:gd name="connsiteY86" fmla="*/ 1552495 h 2079137"/>
              <a:gd name="connsiteX87" fmla="*/ 7149757 w 12192000"/>
              <a:gd name="connsiteY87" fmla="*/ 1552732 h 2079137"/>
              <a:gd name="connsiteX88" fmla="*/ 7104804 w 12192000"/>
              <a:gd name="connsiteY88" fmla="*/ 1565792 h 2079137"/>
              <a:gd name="connsiteX89" fmla="*/ 7082824 w 12192000"/>
              <a:gd name="connsiteY89" fmla="*/ 1567947 h 2079137"/>
              <a:gd name="connsiteX90" fmla="*/ 7021520 w 12192000"/>
              <a:gd name="connsiteY90" fmla="*/ 1562334 h 2079137"/>
              <a:gd name="connsiteX91" fmla="*/ 6988956 w 12192000"/>
              <a:gd name="connsiteY91" fmla="*/ 1576442 h 2079137"/>
              <a:gd name="connsiteX92" fmla="*/ 6981922 w 12192000"/>
              <a:gd name="connsiteY92" fmla="*/ 1578821 h 2079137"/>
              <a:gd name="connsiteX93" fmla="*/ 6981583 w 12192000"/>
              <a:gd name="connsiteY93" fmla="*/ 1578678 h 2079137"/>
              <a:gd name="connsiteX94" fmla="*/ 6973762 w 12192000"/>
              <a:gd name="connsiteY94" fmla="*/ 1580811 h 2079137"/>
              <a:gd name="connsiteX95" fmla="*/ 6969093 w 12192000"/>
              <a:gd name="connsiteY95" fmla="*/ 1583157 h 2079137"/>
              <a:gd name="connsiteX96" fmla="*/ 6890037 w 12192000"/>
              <a:gd name="connsiteY96" fmla="*/ 1575825 h 2079137"/>
              <a:gd name="connsiteX97" fmla="*/ 6785054 w 12192000"/>
              <a:gd name="connsiteY97" fmla="*/ 1582200 h 2079137"/>
              <a:gd name="connsiteX98" fmla="*/ 6681692 w 12192000"/>
              <a:gd name="connsiteY98" fmla="*/ 1591296 h 2079137"/>
              <a:gd name="connsiteX99" fmla="*/ 6644556 w 12192000"/>
              <a:gd name="connsiteY99" fmla="*/ 1595940 h 2079137"/>
              <a:gd name="connsiteX100" fmla="*/ 6577106 w 12192000"/>
              <a:gd name="connsiteY100" fmla="*/ 1598261 h 2079137"/>
              <a:gd name="connsiteX101" fmla="*/ 6544183 w 12192000"/>
              <a:gd name="connsiteY101" fmla="*/ 1596149 h 2079137"/>
              <a:gd name="connsiteX102" fmla="*/ 6540921 w 12192000"/>
              <a:gd name="connsiteY102" fmla="*/ 1593857 h 2079137"/>
              <a:gd name="connsiteX103" fmla="*/ 6535046 w 12192000"/>
              <a:gd name="connsiteY103" fmla="*/ 1593283 h 2079137"/>
              <a:gd name="connsiteX104" fmla="*/ 6519853 w 12192000"/>
              <a:gd name="connsiteY104" fmla="*/ 1595771 h 2079137"/>
              <a:gd name="connsiteX105" fmla="*/ 6514280 w 12192000"/>
              <a:gd name="connsiteY105" fmla="*/ 1597376 h 2079137"/>
              <a:gd name="connsiteX106" fmla="*/ 6505824 w 12192000"/>
              <a:gd name="connsiteY106" fmla="*/ 1598298 h 2079137"/>
              <a:gd name="connsiteX107" fmla="*/ 6505573 w 12192000"/>
              <a:gd name="connsiteY107" fmla="*/ 1598109 h 2079137"/>
              <a:gd name="connsiteX108" fmla="*/ 6497741 w 12192000"/>
              <a:gd name="connsiteY108" fmla="*/ 1599392 h 2079137"/>
              <a:gd name="connsiteX109" fmla="*/ 6459992 w 12192000"/>
              <a:gd name="connsiteY109" fmla="*/ 1608358 h 2079137"/>
              <a:gd name="connsiteX110" fmla="*/ 6404572 w 12192000"/>
              <a:gd name="connsiteY110" fmla="*/ 1593771 h 2079137"/>
              <a:gd name="connsiteX111" fmla="*/ 6382671 w 12192000"/>
              <a:gd name="connsiteY111" fmla="*/ 1592612 h 2079137"/>
              <a:gd name="connsiteX112" fmla="*/ 6369843 w 12192000"/>
              <a:gd name="connsiteY112" fmla="*/ 1590015 h 2079137"/>
              <a:gd name="connsiteX113" fmla="*/ 6269740 w 12192000"/>
              <a:gd name="connsiteY113" fmla="*/ 1614633 h 2079137"/>
              <a:gd name="connsiteX114" fmla="*/ 6255405 w 12192000"/>
              <a:gd name="connsiteY114" fmla="*/ 1620529 h 2079137"/>
              <a:gd name="connsiteX115" fmla="*/ 6244248 w 12192000"/>
              <a:gd name="connsiteY115" fmla="*/ 1629561 h 2079137"/>
              <a:gd name="connsiteX116" fmla="*/ 6086396 w 12192000"/>
              <a:gd name="connsiteY116" fmla="*/ 1642666 h 2079137"/>
              <a:gd name="connsiteX117" fmla="*/ 5867429 w 12192000"/>
              <a:gd name="connsiteY117" fmla="*/ 1695554 h 2079137"/>
              <a:gd name="connsiteX118" fmla="*/ 5772864 w 12192000"/>
              <a:gd name="connsiteY118" fmla="*/ 1689002 h 2079137"/>
              <a:gd name="connsiteX119" fmla="*/ 5629833 w 12192000"/>
              <a:gd name="connsiteY119" fmla="*/ 1713273 h 2079137"/>
              <a:gd name="connsiteX120" fmla="*/ 5504771 w 12192000"/>
              <a:gd name="connsiteY120" fmla="*/ 1725744 h 2079137"/>
              <a:gd name="connsiteX121" fmla="*/ 5490967 w 12192000"/>
              <a:gd name="connsiteY121" fmla="*/ 1726367 h 2079137"/>
              <a:gd name="connsiteX122" fmla="*/ 5486015 w 12192000"/>
              <a:gd name="connsiteY122" fmla="*/ 1721481 h 2079137"/>
              <a:gd name="connsiteX123" fmla="*/ 5439364 w 12192000"/>
              <a:gd name="connsiteY123" fmla="*/ 1721349 h 2079137"/>
              <a:gd name="connsiteX124" fmla="*/ 5350025 w 12192000"/>
              <a:gd name="connsiteY124" fmla="*/ 1729885 h 2079137"/>
              <a:gd name="connsiteX125" fmla="*/ 5336104 w 12192000"/>
              <a:gd name="connsiteY125" fmla="*/ 1734377 h 2079137"/>
              <a:gd name="connsiteX126" fmla="*/ 5245234 w 12192000"/>
              <a:gd name="connsiteY126" fmla="*/ 1738520 h 2079137"/>
              <a:gd name="connsiteX127" fmla="*/ 5182955 w 12192000"/>
              <a:gd name="connsiteY127" fmla="*/ 1744622 h 2079137"/>
              <a:gd name="connsiteX128" fmla="*/ 5169506 w 12192000"/>
              <a:gd name="connsiteY128" fmla="*/ 1748993 h 2079137"/>
              <a:gd name="connsiteX129" fmla="*/ 5154299 w 12192000"/>
              <a:gd name="connsiteY129" fmla="*/ 1744080 h 2079137"/>
              <a:gd name="connsiteX130" fmla="*/ 5149917 w 12192000"/>
              <a:gd name="connsiteY130" fmla="*/ 1739727 h 2079137"/>
              <a:gd name="connsiteX131" fmla="*/ 5100319 w 12192000"/>
              <a:gd name="connsiteY131" fmla="*/ 1745797 h 2079137"/>
              <a:gd name="connsiteX132" fmla="*/ 5094361 w 12192000"/>
              <a:gd name="connsiteY132" fmla="*/ 1745767 h 2079137"/>
              <a:gd name="connsiteX133" fmla="*/ 5053410 w 12192000"/>
              <a:gd name="connsiteY133" fmla="*/ 1742790 h 2079137"/>
              <a:gd name="connsiteX134" fmla="*/ 4992711 w 12192000"/>
              <a:gd name="connsiteY134" fmla="*/ 1734075 h 2079137"/>
              <a:gd name="connsiteX135" fmla="*/ 4930098 w 12192000"/>
              <a:gd name="connsiteY135" fmla="*/ 1717312 h 2079137"/>
              <a:gd name="connsiteX136" fmla="*/ 4893834 w 12192000"/>
              <a:gd name="connsiteY136" fmla="*/ 1710028 h 2079137"/>
              <a:gd name="connsiteX137" fmla="*/ 4868730 w 12192000"/>
              <a:gd name="connsiteY137" fmla="*/ 1702384 h 2079137"/>
              <a:gd name="connsiteX138" fmla="*/ 4797925 w 12192000"/>
              <a:gd name="connsiteY138" fmla="*/ 1695535 h 2079137"/>
              <a:gd name="connsiteX139" fmla="*/ 4677670 w 12192000"/>
              <a:gd name="connsiteY139" fmla="*/ 1689453 h 2079137"/>
              <a:gd name="connsiteX140" fmla="*/ 4634248 w 12192000"/>
              <a:gd name="connsiteY140" fmla="*/ 1680227 h 2079137"/>
              <a:gd name="connsiteX141" fmla="*/ 4632434 w 12192000"/>
              <a:gd name="connsiteY141" fmla="*/ 1674607 h 2079137"/>
              <a:gd name="connsiteX142" fmla="*/ 4619204 w 12192000"/>
              <a:gd name="connsiteY142" fmla="*/ 1672507 h 2079137"/>
              <a:gd name="connsiteX143" fmla="*/ 4616283 w 12192000"/>
              <a:gd name="connsiteY143" fmla="*/ 1670977 h 2079137"/>
              <a:gd name="connsiteX144" fmla="*/ 4598926 w 12192000"/>
              <a:gd name="connsiteY144" fmla="*/ 1663178 h 2079137"/>
              <a:gd name="connsiteX145" fmla="*/ 4547069 w 12192000"/>
              <a:gd name="connsiteY145" fmla="*/ 1670642 h 2079137"/>
              <a:gd name="connsiteX146" fmla="*/ 4523516 w 12192000"/>
              <a:gd name="connsiteY146" fmla="*/ 1669785 h 2079137"/>
              <a:gd name="connsiteX147" fmla="*/ 4500586 w 12192000"/>
              <a:gd name="connsiteY147" fmla="*/ 1675912 h 2079137"/>
              <a:gd name="connsiteX148" fmla="*/ 4488196 w 12192000"/>
              <a:gd name="connsiteY148" fmla="*/ 1683463 h 2079137"/>
              <a:gd name="connsiteX149" fmla="*/ 4445463 w 12192000"/>
              <a:gd name="connsiteY149" fmla="*/ 1695634 h 2079137"/>
              <a:gd name="connsiteX150" fmla="*/ 4446550 w 12192000"/>
              <a:gd name="connsiteY150" fmla="*/ 1680538 h 2079137"/>
              <a:gd name="connsiteX151" fmla="*/ 4365375 w 12192000"/>
              <a:gd name="connsiteY151" fmla="*/ 1697935 h 2079137"/>
              <a:gd name="connsiteX152" fmla="*/ 4305123 w 12192000"/>
              <a:gd name="connsiteY152" fmla="*/ 1714185 h 2079137"/>
              <a:gd name="connsiteX153" fmla="*/ 4292665 w 12192000"/>
              <a:gd name="connsiteY153" fmla="*/ 1720703 h 2079137"/>
              <a:gd name="connsiteX154" fmla="*/ 4276789 w 12192000"/>
              <a:gd name="connsiteY154" fmla="*/ 1718367 h 2079137"/>
              <a:gd name="connsiteX155" fmla="*/ 4271683 w 12192000"/>
              <a:gd name="connsiteY155" fmla="*/ 1714801 h 2079137"/>
              <a:gd name="connsiteX156" fmla="*/ 4223918 w 12192000"/>
              <a:gd name="connsiteY156" fmla="*/ 1728936 h 2079137"/>
              <a:gd name="connsiteX157" fmla="*/ 4218039 w 12192000"/>
              <a:gd name="connsiteY157" fmla="*/ 1729885 h 2079137"/>
              <a:gd name="connsiteX158" fmla="*/ 4177153 w 12192000"/>
              <a:gd name="connsiteY158" fmla="*/ 1733691 h 2079137"/>
              <a:gd name="connsiteX159" fmla="*/ 4051032 w 12192000"/>
              <a:gd name="connsiteY159" fmla="*/ 1728886 h 2079137"/>
              <a:gd name="connsiteX160" fmla="*/ 4013978 w 12192000"/>
              <a:gd name="connsiteY160" fmla="*/ 1727679 h 2079137"/>
              <a:gd name="connsiteX161" fmla="*/ 3987857 w 12192000"/>
              <a:gd name="connsiteY161" fmla="*/ 1724282 h 2079137"/>
              <a:gd name="connsiteX162" fmla="*/ 3916852 w 12192000"/>
              <a:gd name="connsiteY162" fmla="*/ 1729184 h 2079137"/>
              <a:gd name="connsiteX163" fmla="*/ 3797263 w 12192000"/>
              <a:gd name="connsiteY163" fmla="*/ 1742976 h 2079137"/>
              <a:gd name="connsiteX164" fmla="*/ 3752806 w 12192000"/>
              <a:gd name="connsiteY164" fmla="*/ 1741033 h 2079137"/>
              <a:gd name="connsiteX165" fmla="*/ 3749997 w 12192000"/>
              <a:gd name="connsiteY165" fmla="*/ 1735799 h 2079137"/>
              <a:gd name="connsiteX166" fmla="*/ 3736582 w 12192000"/>
              <a:gd name="connsiteY166" fmla="*/ 1735907 h 2079137"/>
              <a:gd name="connsiteX167" fmla="*/ 3733428 w 12192000"/>
              <a:gd name="connsiteY167" fmla="*/ 1734881 h 2079137"/>
              <a:gd name="connsiteX168" fmla="*/ 3714911 w 12192000"/>
              <a:gd name="connsiteY168" fmla="*/ 1730056 h 2079137"/>
              <a:gd name="connsiteX169" fmla="*/ 3665172 w 12192000"/>
              <a:gd name="connsiteY169" fmla="*/ 1745936 h 2079137"/>
              <a:gd name="connsiteX170" fmla="*/ 3552006 w 12192000"/>
              <a:gd name="connsiteY170" fmla="*/ 1755220 h 2079137"/>
              <a:gd name="connsiteX171" fmla="*/ 3390301 w 12192000"/>
              <a:gd name="connsiteY171" fmla="*/ 1762546 h 2079137"/>
              <a:gd name="connsiteX172" fmla="*/ 3264312 w 12192000"/>
              <a:gd name="connsiteY172" fmla="*/ 1774620 h 2079137"/>
              <a:gd name="connsiteX173" fmla="*/ 3106901 w 12192000"/>
              <a:gd name="connsiteY173" fmla="*/ 1804264 h 2079137"/>
              <a:gd name="connsiteX174" fmla="*/ 2993303 w 12192000"/>
              <a:gd name="connsiteY174" fmla="*/ 1806542 h 2079137"/>
              <a:gd name="connsiteX175" fmla="*/ 2979115 w 12192000"/>
              <a:gd name="connsiteY175" fmla="*/ 1815432 h 2079137"/>
              <a:gd name="connsiteX176" fmla="*/ 2963118 w 12192000"/>
              <a:gd name="connsiteY176" fmla="*/ 1820962 h 2079137"/>
              <a:gd name="connsiteX177" fmla="*/ 2961156 w 12192000"/>
              <a:gd name="connsiteY177" fmla="*/ 1820297 h 2079137"/>
              <a:gd name="connsiteX178" fmla="*/ 2925719 w 12192000"/>
              <a:gd name="connsiteY178" fmla="*/ 1828468 h 2079137"/>
              <a:gd name="connsiteX179" fmla="*/ 2857951 w 12192000"/>
              <a:gd name="connsiteY179" fmla="*/ 1842496 h 2079137"/>
              <a:gd name="connsiteX180" fmla="*/ 2857427 w 12192000"/>
              <a:gd name="connsiteY180" fmla="*/ 1841591 h 2079137"/>
              <a:gd name="connsiteX181" fmla="*/ 2846731 w 12192000"/>
              <a:gd name="connsiteY181" fmla="*/ 1839316 h 2079137"/>
              <a:gd name="connsiteX182" fmla="*/ 2826290 w 12192000"/>
              <a:gd name="connsiteY182" fmla="*/ 1837274 h 2079137"/>
              <a:gd name="connsiteX183" fmla="*/ 2779146 w 12192000"/>
              <a:gd name="connsiteY183" fmla="*/ 1820071 h 2079137"/>
              <a:gd name="connsiteX184" fmla="*/ 2739608 w 12192000"/>
              <a:gd name="connsiteY184" fmla="*/ 1827861 h 2079137"/>
              <a:gd name="connsiteX185" fmla="*/ 2731631 w 12192000"/>
              <a:gd name="connsiteY185" fmla="*/ 1828881 h 2079137"/>
              <a:gd name="connsiteX186" fmla="*/ 2731464 w 12192000"/>
              <a:gd name="connsiteY186" fmla="*/ 1828677 h 2079137"/>
              <a:gd name="connsiteX187" fmla="*/ 2723037 w 12192000"/>
              <a:gd name="connsiteY187" fmla="*/ 1829303 h 2079137"/>
              <a:gd name="connsiteX188" fmla="*/ 2701616 w 12192000"/>
              <a:gd name="connsiteY188" fmla="*/ 1832725 h 2079137"/>
              <a:gd name="connsiteX189" fmla="*/ 2696239 w 12192000"/>
              <a:gd name="connsiteY189" fmla="*/ 1831904 h 2079137"/>
              <a:gd name="connsiteX190" fmla="*/ 2663445 w 12192000"/>
              <a:gd name="connsiteY190" fmla="*/ 1825958 h 2079137"/>
              <a:gd name="connsiteX191" fmla="*/ 2560925 w 12192000"/>
              <a:gd name="connsiteY191" fmla="*/ 1829094 h 2079137"/>
              <a:gd name="connsiteX192" fmla="*/ 2458739 w 12192000"/>
              <a:gd name="connsiteY192" fmla="*/ 1834479 h 2079137"/>
              <a:gd name="connsiteX193" fmla="*/ 2356074 w 12192000"/>
              <a:gd name="connsiteY193" fmla="*/ 1836991 h 2079137"/>
              <a:gd name="connsiteX194" fmla="*/ 2304241 w 12192000"/>
              <a:gd name="connsiteY194" fmla="*/ 1822021 h 2079137"/>
              <a:gd name="connsiteX195" fmla="*/ 2298362 w 12192000"/>
              <a:gd name="connsiteY195" fmla="*/ 1822125 h 2079137"/>
              <a:gd name="connsiteX196" fmla="*/ 2283527 w 12192000"/>
              <a:gd name="connsiteY196" fmla="*/ 1826361 h 2079137"/>
              <a:gd name="connsiteX197" fmla="*/ 2278150 w 12192000"/>
              <a:gd name="connsiteY197" fmla="*/ 1828604 h 2079137"/>
              <a:gd name="connsiteX198" fmla="*/ 2269853 w 12192000"/>
              <a:gd name="connsiteY198" fmla="*/ 1830502 h 2079137"/>
              <a:gd name="connsiteX199" fmla="*/ 2269585 w 12192000"/>
              <a:gd name="connsiteY199" fmla="*/ 1830341 h 2079137"/>
              <a:gd name="connsiteX200" fmla="*/ 2225332 w 12192000"/>
              <a:gd name="connsiteY200" fmla="*/ 1845825 h 2079137"/>
              <a:gd name="connsiteX201" fmla="*/ 2169048 w 12192000"/>
              <a:gd name="connsiteY201" fmla="*/ 1837658 h 2079137"/>
              <a:gd name="connsiteX202" fmla="*/ 2147231 w 12192000"/>
              <a:gd name="connsiteY202" fmla="*/ 1839027 h 2079137"/>
              <a:gd name="connsiteX203" fmla="*/ 2135241 w 12192000"/>
              <a:gd name="connsiteY203" fmla="*/ 1838652 h 2079137"/>
              <a:gd name="connsiteX204" fmla="*/ 2099215 w 12192000"/>
              <a:gd name="connsiteY204" fmla="*/ 1850768 h 2079137"/>
              <a:gd name="connsiteX205" fmla="*/ 2094046 w 12192000"/>
              <a:gd name="connsiteY205" fmla="*/ 1850806 h 2079137"/>
              <a:gd name="connsiteX206" fmla="*/ 2071850 w 12192000"/>
              <a:gd name="connsiteY206" fmla="*/ 1861319 h 2079137"/>
              <a:gd name="connsiteX207" fmla="*/ 2039607 w 12192000"/>
              <a:gd name="connsiteY207" fmla="*/ 1874318 h 2079137"/>
              <a:gd name="connsiteX208" fmla="*/ 2037289 w 12192000"/>
              <a:gd name="connsiteY208" fmla="*/ 1874025 h 2079137"/>
              <a:gd name="connsiteX209" fmla="*/ 2023615 w 12192000"/>
              <a:gd name="connsiteY209" fmla="*/ 1881562 h 2079137"/>
              <a:gd name="connsiteX210" fmla="*/ 1957176 w 12192000"/>
              <a:gd name="connsiteY210" fmla="*/ 1898709 h 2079137"/>
              <a:gd name="connsiteX211" fmla="*/ 1858081 w 12192000"/>
              <a:gd name="connsiteY211" fmla="*/ 1923144 h 2079137"/>
              <a:gd name="connsiteX212" fmla="*/ 1738865 w 12192000"/>
              <a:gd name="connsiteY212" fmla="*/ 1944965 h 2079137"/>
              <a:gd name="connsiteX213" fmla="*/ 1616692 w 12192000"/>
              <a:gd name="connsiteY213" fmla="*/ 1989107 h 2079137"/>
              <a:gd name="connsiteX214" fmla="*/ 1411898 w 12192000"/>
              <a:gd name="connsiteY214" fmla="*/ 2046254 h 2079137"/>
              <a:gd name="connsiteX215" fmla="*/ 1375780 w 12192000"/>
              <a:gd name="connsiteY215" fmla="*/ 2047961 h 2079137"/>
              <a:gd name="connsiteX216" fmla="*/ 1375707 w 12192000"/>
              <a:gd name="connsiteY216" fmla="*/ 2047981 h 2079137"/>
              <a:gd name="connsiteX217" fmla="*/ 1285585 w 12192000"/>
              <a:gd name="connsiteY217" fmla="*/ 2047113 h 2079137"/>
              <a:gd name="connsiteX218" fmla="*/ 1263658 w 12192000"/>
              <a:gd name="connsiteY218" fmla="*/ 2041397 h 2079137"/>
              <a:gd name="connsiteX219" fmla="*/ 1170403 w 12192000"/>
              <a:gd name="connsiteY219" fmla="*/ 2033399 h 2079137"/>
              <a:gd name="connsiteX220" fmla="*/ 1153718 w 12192000"/>
              <a:gd name="connsiteY220" fmla="*/ 2029576 h 2079137"/>
              <a:gd name="connsiteX221" fmla="*/ 1133937 w 12192000"/>
              <a:gd name="connsiteY221" fmla="*/ 2032149 h 2079137"/>
              <a:gd name="connsiteX222" fmla="*/ 1054999 w 12192000"/>
              <a:gd name="connsiteY222" fmla="*/ 2043242 h 2079137"/>
              <a:gd name="connsiteX223" fmla="*/ 1018405 w 12192000"/>
              <a:gd name="connsiteY223" fmla="*/ 2048281 h 2079137"/>
              <a:gd name="connsiteX224" fmla="*/ 1016563 w 12192000"/>
              <a:gd name="connsiteY224" fmla="*/ 2051718 h 2079137"/>
              <a:gd name="connsiteX225" fmla="*/ 1008284 w 12192000"/>
              <a:gd name="connsiteY225" fmla="*/ 2046742 h 2079137"/>
              <a:gd name="connsiteX226" fmla="*/ 981974 w 12192000"/>
              <a:gd name="connsiteY226" fmla="*/ 2048363 h 2079137"/>
              <a:gd name="connsiteX227" fmla="*/ 971903 w 12192000"/>
              <a:gd name="connsiteY227" fmla="*/ 2053484 h 2079137"/>
              <a:gd name="connsiteX228" fmla="*/ 954015 w 12192000"/>
              <a:gd name="connsiteY228" fmla="*/ 2052529 h 2079137"/>
              <a:gd name="connsiteX229" fmla="*/ 839571 w 12192000"/>
              <a:gd name="connsiteY229" fmla="*/ 2046509 h 2079137"/>
              <a:gd name="connsiteX230" fmla="*/ 823321 w 12192000"/>
              <a:gd name="connsiteY230" fmla="*/ 2054296 h 2079137"/>
              <a:gd name="connsiteX231" fmla="*/ 800990 w 12192000"/>
              <a:gd name="connsiteY231" fmla="*/ 2051523 h 2079137"/>
              <a:gd name="connsiteX232" fmla="*/ 776439 w 12192000"/>
              <a:gd name="connsiteY232" fmla="*/ 2062634 h 2079137"/>
              <a:gd name="connsiteX233" fmla="*/ 763041 w 12192000"/>
              <a:gd name="connsiteY233" fmla="*/ 2063995 h 2079137"/>
              <a:gd name="connsiteX234" fmla="*/ 757863 w 12192000"/>
              <a:gd name="connsiteY234" fmla="*/ 2065877 h 2079137"/>
              <a:gd name="connsiteX235" fmla="*/ 745053 w 12192000"/>
              <a:gd name="connsiteY235" fmla="*/ 2051831 h 2079137"/>
              <a:gd name="connsiteX236" fmla="*/ 722609 w 12192000"/>
              <a:gd name="connsiteY236" fmla="*/ 2049504 h 2079137"/>
              <a:gd name="connsiteX237" fmla="*/ 717618 w 12192000"/>
              <a:gd name="connsiteY237" fmla="*/ 2042131 h 2079137"/>
              <a:gd name="connsiteX238" fmla="*/ 703285 w 12192000"/>
              <a:gd name="connsiteY238" fmla="*/ 2046808 h 2079137"/>
              <a:gd name="connsiteX239" fmla="*/ 680199 w 12192000"/>
              <a:gd name="connsiteY239" fmla="*/ 2051947 h 2079137"/>
              <a:gd name="connsiteX240" fmla="*/ 667351 w 12192000"/>
              <a:gd name="connsiteY240" fmla="*/ 2054469 h 2079137"/>
              <a:gd name="connsiteX241" fmla="*/ 660961 w 12192000"/>
              <a:gd name="connsiteY241" fmla="*/ 2049404 h 2079137"/>
              <a:gd name="connsiteX242" fmla="*/ 638282 w 12192000"/>
              <a:gd name="connsiteY242" fmla="*/ 2060093 h 2079137"/>
              <a:gd name="connsiteX243" fmla="*/ 583551 w 12192000"/>
              <a:gd name="connsiteY243" fmla="*/ 2070197 h 2079137"/>
              <a:gd name="connsiteX244" fmla="*/ 525274 w 12192000"/>
              <a:gd name="connsiteY244" fmla="*/ 2079137 h 2079137"/>
              <a:gd name="connsiteX245" fmla="*/ 405635 w 12192000"/>
              <a:gd name="connsiteY245" fmla="*/ 2059339 h 2079137"/>
              <a:gd name="connsiteX246" fmla="*/ 281555 w 12192000"/>
              <a:gd name="connsiteY246" fmla="*/ 2022847 h 2079137"/>
              <a:gd name="connsiteX247" fmla="*/ 98513 w 12192000"/>
              <a:gd name="connsiteY247" fmla="*/ 1969504 h 2079137"/>
              <a:gd name="connsiteX248" fmla="*/ 56191 w 12192000"/>
              <a:gd name="connsiteY248" fmla="*/ 1950709 h 2079137"/>
              <a:gd name="connsiteX249" fmla="*/ 0 w 12192000"/>
              <a:gd name="connsiteY249" fmla="*/ 1935789 h 20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2192000" h="2079137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2DCE2C-2863-46FA-9BE7-24365A24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24586" y="5970896"/>
            <a:ext cx="9967416" cy="88710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6AA5A-7D21-9749-5360-A5AC470C71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10/16/2023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FE37A-DF6D-5AC1-B9BF-0666EBE89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Connecticut Department of Energy &amp; Environmental Protection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7BDCDFB-81BE-2030-03E4-769EF80D3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400" y="180053"/>
            <a:ext cx="9969456" cy="6321244"/>
          </a:xfr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FE5D199-125E-0706-74AF-283BCC1B2726}"/>
              </a:ext>
            </a:extLst>
          </p:cNvPr>
          <p:cNvSpPr txBox="1">
            <a:spLocks/>
          </p:cNvSpPr>
          <p:nvPr/>
        </p:nvSpPr>
        <p:spPr>
          <a:xfrm>
            <a:off x="1043733" y="901009"/>
            <a:ext cx="9118425" cy="105341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000" kern="1200" cap="all" spc="0" baseline="0">
                <a:solidFill>
                  <a:srgbClr val="0D2C6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tx1"/>
                </a:solidFill>
              </a:rPr>
              <a:t>Most common parameters found in Surface waters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4CD62D-4F8D-3BA2-825F-FFB373937B3F}"/>
              </a:ext>
            </a:extLst>
          </p:cNvPr>
          <p:cNvSpPr txBox="1"/>
          <p:nvPr/>
        </p:nvSpPr>
        <p:spPr>
          <a:xfrm>
            <a:off x="10162160" y="1058384"/>
            <a:ext cx="2008585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u="sng" dirty="0"/>
              <a:t>SLUDGE</a:t>
            </a:r>
          </a:p>
          <a:p>
            <a:endParaRPr lang="en-US" sz="1600" b="1" u="sng" dirty="0"/>
          </a:p>
          <a:p>
            <a:r>
              <a:rPr lang="en-US" sz="1600" b="1" u="sng" dirty="0"/>
              <a:t>PFOS</a:t>
            </a:r>
            <a:r>
              <a:rPr lang="en-US" sz="1600" b="1" dirty="0"/>
              <a:t> </a:t>
            </a:r>
            <a:r>
              <a:rPr lang="en-US" sz="1600" dirty="0"/>
              <a:t>is the dominant PFAS compound found in sludge. There were variances in types of PFAS identified in “solid” sludge vs “liquid” sludge</a:t>
            </a:r>
          </a:p>
          <a:p>
            <a:endParaRPr lang="en-US" sz="1600" b="1" dirty="0"/>
          </a:p>
          <a:p>
            <a:r>
              <a:rPr lang="en-US" sz="1600" b="1" u="sng" dirty="0"/>
              <a:t>PFOS</a:t>
            </a:r>
            <a:r>
              <a:rPr lang="en-US" sz="1600" b="1" dirty="0"/>
              <a:t> </a:t>
            </a:r>
            <a:r>
              <a:rPr lang="en-US" sz="1600" dirty="0"/>
              <a:t>is the dominant PFAS compound found in composite incinerator sludge as well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76CCAE-C3B9-A584-EE7B-CD4455C6171B}"/>
              </a:ext>
            </a:extLst>
          </p:cNvPr>
          <p:cNvSpPr txBox="1"/>
          <p:nvPr/>
        </p:nvSpPr>
        <p:spPr>
          <a:xfrm>
            <a:off x="4495800" y="1570835"/>
            <a:ext cx="1676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PFHxA~70%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C44737-C1F0-1F88-77C0-ADC3C6A6C129}"/>
              </a:ext>
            </a:extLst>
          </p:cNvPr>
          <p:cNvSpPr txBox="1"/>
          <p:nvPr/>
        </p:nvSpPr>
        <p:spPr>
          <a:xfrm>
            <a:off x="7990459" y="1585091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PFOS~70%</a:t>
            </a:r>
          </a:p>
        </p:txBody>
      </p:sp>
    </p:spTree>
    <p:extLst>
      <p:ext uri="{BB962C8B-B14F-4D97-AF65-F5344CB8AC3E}">
        <p14:creationId xmlns:p14="http://schemas.microsoft.com/office/powerpoint/2010/main" val="1546600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1D4AC1-8372-D143-9288-8B83C2D4ADF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133600" y="3413760"/>
            <a:ext cx="8915400" cy="822960"/>
          </a:xfrm>
        </p:spPr>
        <p:txBody>
          <a:bodyPr/>
          <a:lstStyle/>
          <a:p>
            <a:r>
              <a:rPr lang="en-US" dirty="0"/>
              <a:t>Stacy Pappano, Supervising Environmental Engineer</a:t>
            </a:r>
          </a:p>
        </p:txBody>
      </p:sp>
    </p:spTree>
    <p:extLst>
      <p:ext uri="{BB962C8B-B14F-4D97-AF65-F5344CB8AC3E}">
        <p14:creationId xmlns:p14="http://schemas.microsoft.com/office/powerpoint/2010/main" val="2969902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62A137-0B0E-3A7A-3F35-569A3AA65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615" y="1828800"/>
            <a:ext cx="3799985" cy="43910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What’s next regarding PFAS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b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GENERAL </a:t>
            </a: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PFAS-related questions/concerns CAN BE ADDRESSED TO </a:t>
            </a:r>
            <a:r>
              <a:rPr lang="en-US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MEGHAN LALLY </a:t>
            </a: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</a:t>
            </a:r>
            <a:b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800" b="1" u="sng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DEEP.PFAS@ct.gov</a:t>
            </a:r>
            <a:r>
              <a:rPr lang="en-US" sz="1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 </a:t>
            </a:r>
            <a:br>
              <a:rPr lang="en-US" sz="1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1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8D32E-3E4D-79C8-869F-39ACE023E2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3995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10/16/2023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81B98-D25A-773F-8E82-266A18BBB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525117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Connecticut Department of Energy &amp; Environmental Protection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44AF21-D61E-3E01-ACE3-229FF2A3797D}"/>
              </a:ext>
            </a:extLst>
          </p:cNvPr>
          <p:cNvSpPr txBox="1"/>
          <p:nvPr/>
        </p:nvSpPr>
        <p:spPr>
          <a:xfrm>
            <a:off x="4274167" y="279867"/>
            <a:ext cx="7786084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December 5, 2022 – EPA released new guidance recommending the implementation of </a:t>
            </a:r>
            <a:r>
              <a:rPr lang="en-US" b="1" u="sng" dirty="0">
                <a:latin typeface="+mn-lt"/>
              </a:rPr>
              <a:t>quarterly PFAS monitoring </a:t>
            </a:r>
            <a:r>
              <a:rPr lang="en-US" b="1" dirty="0">
                <a:latin typeface="+mn-lt"/>
              </a:rPr>
              <a:t>at all POTWs, including those that do not receive industrial discharges.</a:t>
            </a:r>
          </a:p>
          <a:p>
            <a:pPr algn="l"/>
            <a:endParaRPr lang="en-US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CT DPH Environmental Laboratory Certification Program added draft method 1633 and method 1621, </a:t>
            </a:r>
            <a:r>
              <a:rPr lang="en-US" b="1" i="1" dirty="0"/>
              <a:t>and an option for a modified method to the non-potable water ELCP scope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b="1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Draft Method 1633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-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40 PFAS parameters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According to EPA, draft method 1633 is expected to be fully approved for CWA soon.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Method 1621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– adsorbable organic fluorine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A circular to all environmental laboratories in April of 2023 and should have laboratories who apply for the additional methods certified by the end of 2023.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11" name="Picture 9" descr="DEEP_Primary_Seal_Full-Color_2000px.jpg">
            <a:extLst>
              <a:ext uri="{FF2B5EF4-FFF2-40B4-BE49-F238E27FC236}">
                <a16:creationId xmlns:a16="http://schemas.microsoft.com/office/drawing/2014/main" id="{00CE6A9C-E65C-75F1-7311-E2D426B39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3215" y="6168293"/>
            <a:ext cx="617417" cy="60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87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8C5AED-B16F-CE86-3AA8-6E8651936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0781307" cy="757205"/>
          </a:xfrm>
        </p:spPr>
        <p:txBody>
          <a:bodyPr anchor="b">
            <a:normAutofit/>
          </a:bodyPr>
          <a:lstStyle/>
          <a:p>
            <a:r>
              <a:rPr lang="en-US" sz="3200"/>
              <a:t>PFAS - </a:t>
            </a:r>
            <a:r>
              <a:rPr lang="en-US" sz="3200" b="1"/>
              <a:t>monitoring implementation </a:t>
            </a:r>
            <a:endParaRPr lang="en-US" sz="3200" dirty="0"/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2BACC-E7C8-8EC8-DB83-0953E6365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2" y="2071316"/>
            <a:ext cx="7428508" cy="4119172"/>
          </a:xfrm>
        </p:spPr>
        <p:txBody>
          <a:bodyPr anchor="t">
            <a:normAutofit/>
          </a:bodyPr>
          <a:lstStyle/>
          <a:p>
            <a:r>
              <a:rPr lang="en-US" sz="2000" dirty="0"/>
              <a:t>DEEP Internal Workgroup </a:t>
            </a:r>
          </a:p>
          <a:p>
            <a:pPr marL="685800" lvl="1" indent="-557213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Coordinate efforts for source reduction and      monitoring with Pretreatment Program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       PFAS information and updates </a:t>
            </a:r>
          </a:p>
          <a:p>
            <a:pPr lvl="1"/>
            <a:endParaRPr lang="en-US" sz="20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General Permit Development</a:t>
            </a:r>
          </a:p>
          <a:p>
            <a:pPr marL="914400" lvl="1" indent="-452438">
              <a:buFont typeface="Wingdings" panose="05000000000000000000" pitchFamily="2" charset="2"/>
              <a:buChar char="q"/>
            </a:pPr>
            <a:r>
              <a:rPr lang="en-US" sz="2000" dirty="0"/>
              <a:t>Monitoring requirements (influent, effluent, sludge)</a:t>
            </a:r>
          </a:p>
          <a:p>
            <a:pPr marL="914400" lvl="1" indent="-452438">
              <a:buFont typeface="Wingdings" panose="05000000000000000000" pitchFamily="2" charset="2"/>
              <a:buChar char="q"/>
            </a:pPr>
            <a:r>
              <a:rPr lang="en-US" sz="2000" dirty="0"/>
              <a:t>Use EPA approved methods by CT DPH certified lab</a:t>
            </a:r>
          </a:p>
          <a:p>
            <a:pPr marL="914400" lvl="1" indent="-452438">
              <a:buFont typeface="Wingdings" panose="05000000000000000000" pitchFamily="2" charset="2"/>
              <a:buChar char="q"/>
            </a:pPr>
            <a:r>
              <a:rPr lang="en-US" sz="2000" dirty="0"/>
              <a:t>Reporting sample results</a:t>
            </a:r>
          </a:p>
          <a:p>
            <a:pPr marL="1376363" lvl="2" indent="-236538"/>
            <a:r>
              <a:rPr lang="en-US" sz="2000" dirty="0"/>
              <a:t>How to collect monitoring results</a:t>
            </a:r>
          </a:p>
          <a:p>
            <a:pPr marL="1376363" lvl="2" indent="-236538"/>
            <a:r>
              <a:rPr lang="en-US" sz="2000" dirty="0"/>
              <a:t>How to manage the data collection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455155-5F20-F0B7-30F3-1F51C37547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948"/>
          <a:stretch/>
        </p:blipFill>
        <p:spPr>
          <a:xfrm rot="1592167">
            <a:off x="8388812" y="948597"/>
            <a:ext cx="3170522" cy="329557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10F6D-7CD3-7512-5F78-323DAABA0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10/16/2023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74BFE-6D11-28A3-840B-27A05994B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172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Connecticut Department of Energy &amp; Environmental Protection</a:t>
            </a:r>
          </a:p>
        </p:txBody>
      </p:sp>
      <p:pic>
        <p:nvPicPr>
          <p:cNvPr id="12" name="Picture 11" descr="Pipette putting samples on a test tube">
            <a:extLst>
              <a:ext uri="{FF2B5EF4-FFF2-40B4-BE49-F238E27FC236}">
                <a16:creationId xmlns:a16="http://schemas.microsoft.com/office/drawing/2014/main" id="{5042B416-C218-2DB0-127B-00F0E47C2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492" y="4184646"/>
            <a:ext cx="3161308" cy="211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464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D41D56-94B2-1511-266C-8F516BC87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401" y="668151"/>
            <a:ext cx="3200400" cy="44611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GENERAL PERMIT for Nitrogen Discharges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6816F-C625-D316-B731-AFAAC1BB3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0229" y="261887"/>
            <a:ext cx="7143572" cy="6157912"/>
          </a:xfrm>
        </p:spPr>
        <p:txBody>
          <a:bodyPr anchor="ctr">
            <a:normAutofit fontScale="92500" lnSpcReduction="10000"/>
          </a:bodyPr>
          <a:lstStyle/>
          <a:p>
            <a:r>
              <a:rPr lang="en-US" dirty="0"/>
              <a:t>The renewal of the General Permit for Nitrogen Discharges authorizing the discharge of total nitrogen from specified (78) POTWs was public noticed in June 2023 and is pending final issuance.  </a:t>
            </a:r>
          </a:p>
          <a:p>
            <a:r>
              <a:rPr lang="en-US" dirty="0"/>
              <a:t>The effective date is Jan 1, 2024 – Dec 31, 2028</a:t>
            </a:r>
          </a:p>
          <a:p>
            <a:r>
              <a:rPr lang="en-US" dirty="0"/>
              <a:t>A few updates regarding the pending renewal:</a:t>
            </a:r>
          </a:p>
          <a:p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Reporting &amp; Data Entry</a:t>
            </a:r>
          </a:p>
          <a:p>
            <a:pPr marL="796925" lvl="3" indent="-33972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b="1" dirty="0"/>
              <a:t>Log into a system – IT developing this for launch in Jan 2024</a:t>
            </a:r>
          </a:p>
          <a:p>
            <a:pPr marL="796925" lvl="3" indent="-33972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b="1" dirty="0"/>
              <a:t>Data entry in a new on-line fillable form</a:t>
            </a:r>
          </a:p>
          <a:p>
            <a:pPr marL="796925" lvl="3" indent="-33972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b="1" dirty="0"/>
              <a:t>user subscriber agreements in development</a:t>
            </a:r>
          </a:p>
          <a:p>
            <a:pPr marL="796925" lvl="3" indent="-33972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b="1" dirty="0"/>
              <a:t>no longer submitting a NAR excel spreadsheet template once system launches and agreements in place</a:t>
            </a:r>
          </a:p>
          <a:p>
            <a:pPr marL="796925" lvl="3" indent="-339725">
              <a:buFont typeface="Wingdings" panose="05000000000000000000" pitchFamily="2" charset="2"/>
              <a:buChar char="§"/>
            </a:pPr>
            <a:r>
              <a:rPr lang="en-US" sz="1800" b="1" dirty="0"/>
              <a:t>Estimated timeframe for transition  - early 2024</a:t>
            </a:r>
          </a:p>
          <a:p>
            <a:pPr marL="796925" lvl="3" indent="-339725">
              <a:buFont typeface="Wingdings" panose="05000000000000000000" pitchFamily="2" charset="2"/>
              <a:buChar char="§"/>
            </a:pPr>
            <a:endParaRPr lang="en-US" sz="1800" b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Nitrogen Monitoring</a:t>
            </a:r>
          </a:p>
          <a:p>
            <a:pPr marL="796925" lvl="1" indent="-334963">
              <a:buFont typeface="Wingdings" panose="05000000000000000000" pitchFamily="2" charset="2"/>
              <a:buChar char="§"/>
            </a:pPr>
            <a:r>
              <a:rPr lang="en-US" dirty="0"/>
              <a:t>	Nitrate and Nitrite will now be reported individually</a:t>
            </a:r>
          </a:p>
          <a:p>
            <a:pPr marL="460375" lvl="1" indent="-401638">
              <a:buNone/>
            </a:pPr>
            <a:endParaRPr lang="en-US" dirty="0"/>
          </a:p>
          <a:p>
            <a:pPr marL="460375" lvl="1" indent="-401638">
              <a:buNone/>
            </a:pPr>
            <a:r>
              <a:rPr lang="en-US" b="0" dirty="0"/>
              <a:t>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EDD43-7CA3-E4EF-F411-2B3CA8AF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3995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10/16/2023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88CC8-3BEA-182F-FACD-AF1C8440A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525117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Connecticut Department of Energy &amp; Environmental Protection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B0B863-4F27-B9CB-7BD8-DADDFE3AC932}"/>
              </a:ext>
            </a:extLst>
          </p:cNvPr>
          <p:cNvSpPr txBox="1"/>
          <p:nvPr/>
        </p:nvSpPr>
        <p:spPr>
          <a:xfrm>
            <a:off x="480357" y="3897030"/>
            <a:ext cx="25735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Nitrogen Permit r</a:t>
            </a: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elated questions/concerns –</a:t>
            </a:r>
          </a:p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ILIANA RAFFA</a:t>
            </a:r>
            <a:br>
              <a:rPr lang="en-US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Iliana.Raffa@ct.gov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37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6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8D32E-3E4D-79C8-869F-39ACE023E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10/16/2023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81B98-D25A-773F-8E82-266A18BBB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6456120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Connecticut Department of Energy &amp; Environmental Protection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0EE220-8289-784B-85B3-420B2E1E45F9}"/>
              </a:ext>
            </a:extLst>
          </p:cNvPr>
          <p:cNvSpPr txBox="1"/>
          <p:nvPr/>
        </p:nvSpPr>
        <p:spPr>
          <a:xfrm>
            <a:off x="467032" y="3894217"/>
            <a:ext cx="1082040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Upgrade projects completed by 64 POTWs to enhance nitrogen removal out of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78 participating </a:t>
            </a:r>
            <a:r>
              <a:rPr lang="en-US" sz="1400" dirty="0"/>
              <a:t>in the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Compliance with the final TMDL limit (</a:t>
            </a:r>
            <a:r>
              <a:rPr lang="en-US" sz="1400" b="1" dirty="0"/>
              <a:t>9,162 eq. lbs/day </a:t>
            </a:r>
            <a:r>
              <a:rPr lang="en-US" sz="1400" dirty="0"/>
              <a:t>in effect starting in 2014) has been achieved in 6 out of 9 years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Record-low aggregate equivalent nitrogen loads in </a:t>
            </a:r>
            <a:r>
              <a:rPr lang="en-US" sz="1400" u="sng" dirty="0"/>
              <a:t>each of the last 3 years</a:t>
            </a:r>
            <a:r>
              <a:rPr lang="en-US" sz="1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Equivalent Nitrogen Load for the </a:t>
            </a:r>
            <a:r>
              <a:rPr lang="en-US" sz="1400" b="1" dirty="0"/>
              <a:t>2022</a:t>
            </a:r>
            <a:r>
              <a:rPr lang="en-US" sz="1400" dirty="0"/>
              <a:t> calendar year is </a:t>
            </a:r>
            <a:r>
              <a:rPr lang="en-US" sz="1400" b="1" dirty="0"/>
              <a:t>6,288 eq. lbs/day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342900" marR="443865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AC0000"/>
                </a:solidFill>
              </a:rPr>
              <a:t>$4.56 for buyers and a value of $0.50 for sellers for the calendar year 2022.  </a:t>
            </a:r>
          </a:p>
          <a:p>
            <a:pPr marL="342900" marR="443865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u="sng" dirty="0"/>
          </a:p>
        </p:txBody>
      </p:sp>
      <p:pic>
        <p:nvPicPr>
          <p:cNvPr id="11" name="Picture 9" descr="DEEP_Primary_Seal_Full-Color_2000px.jpg">
            <a:extLst>
              <a:ext uri="{FF2B5EF4-FFF2-40B4-BE49-F238E27FC236}">
                <a16:creationId xmlns:a16="http://schemas.microsoft.com/office/drawing/2014/main" id="{4A72DA3A-2A32-64FC-2575-A65027800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5089" y="6166880"/>
            <a:ext cx="617417" cy="607647"/>
          </a:xfrm>
          <a:prstGeom prst="rect">
            <a:avLst/>
          </a:prstGeom>
        </p:spPr>
      </p:pic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72631A2A-DE3C-D5BB-8859-E099902D7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16800"/>
            <a:ext cx="6445045" cy="29036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36253F-AD72-1D41-E61A-088257E7278C}"/>
              </a:ext>
            </a:extLst>
          </p:cNvPr>
          <p:cNvSpPr txBox="1"/>
          <p:nvPr/>
        </p:nvSpPr>
        <p:spPr>
          <a:xfrm>
            <a:off x="8529446" y="1066800"/>
            <a:ext cx="304800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0375" lvl="1" indent="-401638">
              <a:buNone/>
            </a:pPr>
            <a:r>
              <a:rPr lang="en-US" sz="1800" b="1" dirty="0">
                <a:solidFill>
                  <a:srgbClr val="AC0000"/>
                </a:solidFill>
              </a:rPr>
              <a:t>Total Nitrogen:  looking great for 2023</a:t>
            </a:r>
            <a:r>
              <a:rPr lang="en-US" b="1" dirty="0">
                <a:solidFill>
                  <a:srgbClr val="AC0000"/>
                </a:solidFill>
              </a:rPr>
              <a:t> even though we have had unpredictable wet weather</a:t>
            </a:r>
          </a:p>
          <a:p>
            <a:pPr marL="460375" lvl="1" indent="-401638">
              <a:buNone/>
            </a:pPr>
            <a:endParaRPr lang="en-US" sz="1800" b="1" dirty="0">
              <a:solidFill>
                <a:srgbClr val="AC0000"/>
              </a:solidFill>
            </a:endParaRPr>
          </a:p>
          <a:p>
            <a:pPr marL="460375" lvl="1" indent="-401638">
              <a:buNone/>
              <a:tabLst>
                <a:tab pos="285750" algn="l"/>
              </a:tabLst>
            </a:pPr>
            <a:r>
              <a:rPr lang="en-US" b="1" dirty="0">
                <a:solidFill>
                  <a:srgbClr val="AC0000"/>
                </a:solidFill>
              </a:rPr>
              <a:t>Trend continues for loading reductions    to Long Island Sound</a:t>
            </a:r>
            <a:endParaRPr lang="en-US" sz="1800" b="1" dirty="0">
              <a:solidFill>
                <a:srgbClr val="AC0000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A5E8558-366D-EC47-582D-F2C88F0DB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612" y="291022"/>
            <a:ext cx="10962894" cy="513488"/>
          </a:xfrm>
        </p:spPr>
        <p:txBody>
          <a:bodyPr/>
          <a:lstStyle/>
          <a:p>
            <a:r>
              <a:rPr lang="en-US" sz="3200" b="1" dirty="0">
                <a:solidFill>
                  <a:srgbClr val="002060"/>
                </a:solidFill>
              </a:rPr>
              <a:t>NITROGEN – LOADINGS AND COST OF CREDIT</a:t>
            </a:r>
            <a:br>
              <a:rPr lang="en-US" sz="3200" b="1" dirty="0">
                <a:solidFill>
                  <a:srgbClr val="002060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6987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419C83-31AC-2BED-460A-1DB83E72B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Nitrogen  Operation &amp; Maintenance Survey</a:t>
            </a:r>
            <a:br>
              <a:rPr lang="en-US">
                <a:solidFill>
                  <a:srgbClr val="FFFFFF"/>
                </a:solidFill>
              </a:rPr>
            </a:b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1BE1B-9E27-7104-A462-90BCCAF78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7439892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The O&amp;M Survey is sent out each year to collect information pertaining to capital costs, O&amp;M costs, and effluent discharge which is used to develop the cost of the nitrogen trading credits.</a:t>
            </a:r>
          </a:p>
          <a:p>
            <a:pPr marL="914400" indent="-403225">
              <a:buFont typeface="Wingdings" panose="05000000000000000000" pitchFamily="2" charset="2"/>
              <a:buChar char="§"/>
            </a:pPr>
            <a:r>
              <a:rPr lang="en-US" dirty="0"/>
              <a:t>DEEP will send the survey form by email the  week of October 31</a:t>
            </a:r>
            <a:r>
              <a:rPr lang="en-US" baseline="30000" dirty="0"/>
              <a:t>st</a:t>
            </a:r>
            <a:r>
              <a:rPr lang="en-US" dirty="0"/>
              <a:t> </a:t>
            </a:r>
          </a:p>
          <a:p>
            <a:pPr marL="1097280" lvl="2" indent="-403225">
              <a:buFont typeface="Wingdings" panose="05000000000000000000" pitchFamily="2" charset="2"/>
              <a:buChar char="§"/>
            </a:pPr>
            <a:r>
              <a:rPr lang="en-US" dirty="0"/>
              <a:t>Specific e-mail and contact will be noted in the instructions</a:t>
            </a:r>
          </a:p>
          <a:p>
            <a:pPr marL="914400" indent="-403225">
              <a:buFont typeface="Wingdings" panose="05000000000000000000" pitchFamily="2" charset="2"/>
              <a:buChar char="§"/>
            </a:pPr>
            <a:r>
              <a:rPr lang="en-US" dirty="0"/>
              <a:t>Response due back to DEEP by December 15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pPr marL="914400" indent="-403225">
              <a:buFont typeface="Wingdings" panose="05000000000000000000" pitchFamily="2" charset="2"/>
              <a:buChar char="§"/>
            </a:pPr>
            <a:r>
              <a:rPr lang="en-US" dirty="0"/>
              <a:t>Only the 64 project facilities in the Nitrogen Trading Program receive the survey </a:t>
            </a:r>
          </a:p>
          <a:p>
            <a:pPr>
              <a:spcAft>
                <a:spcPts val="600"/>
              </a:spcAft>
            </a:pPr>
            <a:r>
              <a:rPr lang="en-US" dirty="0"/>
              <a:t>Updates to the Survey Form:</a:t>
            </a:r>
          </a:p>
          <a:p>
            <a:pPr marL="973138" lvl="1" indent="-461963">
              <a:buFont typeface="Wingdings" panose="05000000000000000000" pitchFamily="2" charset="2"/>
              <a:buChar char="§"/>
            </a:pPr>
            <a:r>
              <a:rPr lang="en-US" dirty="0"/>
              <a:t>Links and directions for inputs</a:t>
            </a:r>
          </a:p>
          <a:p>
            <a:pPr marL="973138" lvl="1" indent="-461963">
              <a:buFont typeface="Wingdings" panose="05000000000000000000" pitchFamily="2" charset="2"/>
              <a:buChar char="§"/>
            </a:pPr>
            <a:r>
              <a:rPr lang="en-US" dirty="0"/>
              <a:t>Electric power provider</a:t>
            </a:r>
          </a:p>
          <a:p>
            <a:pPr marL="973138" lvl="1" indent="-461963">
              <a:buFont typeface="Wingdings" panose="05000000000000000000" pitchFamily="2" charset="2"/>
              <a:buChar char="§"/>
            </a:pPr>
            <a:r>
              <a:rPr lang="en-US" dirty="0"/>
              <a:t>Sludge disposal destination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28340-AD52-D097-B659-6B0A346C6B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3995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10/16/2023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6DDB6-831E-4A20-DABF-A367050C3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525117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Connecticut Department of Energy &amp; Environmental Protection</a:t>
            </a:r>
          </a:p>
        </p:txBody>
      </p:sp>
    </p:spTree>
    <p:extLst>
      <p:ext uri="{BB962C8B-B14F-4D97-AF65-F5344CB8AC3E}">
        <p14:creationId xmlns:p14="http://schemas.microsoft.com/office/powerpoint/2010/main" val="3538099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1D4AC1-8372-D143-9288-8B83C2D4ADF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2400" y="5943600"/>
            <a:ext cx="5481445" cy="82296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Ivonne Hall, Assistant Director</a:t>
            </a:r>
          </a:p>
        </p:txBody>
      </p:sp>
    </p:spTree>
    <p:extLst>
      <p:ext uri="{BB962C8B-B14F-4D97-AF65-F5344CB8AC3E}">
        <p14:creationId xmlns:p14="http://schemas.microsoft.com/office/powerpoint/2010/main" val="1540739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7497B-5E0B-55FA-D106-F3EBDC965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0962894" cy="459513"/>
          </a:xfrm>
        </p:spPr>
        <p:txBody>
          <a:bodyPr/>
          <a:lstStyle/>
          <a:p>
            <a:r>
              <a:rPr lang="en-US" dirty="0"/>
              <a:t>O&amp;M Survey Form EXAMPLE: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F0CF4-A5AE-D5D4-DB5B-E16B0E84F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C5372-7276-E545-F8E1-AA245D1E0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B251D9-B38A-D43F-3537-879D3C594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373" y="5156227"/>
            <a:ext cx="6524625" cy="942975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2BE73175-3283-1332-5E13-D532105BA48C}"/>
              </a:ext>
            </a:extLst>
          </p:cNvPr>
          <p:cNvSpPr/>
          <p:nvPr/>
        </p:nvSpPr>
        <p:spPr>
          <a:xfrm>
            <a:off x="1502628" y="5156227"/>
            <a:ext cx="1143000" cy="8910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B741AB5-70F3-09AB-D076-CB808BA05B90}"/>
              </a:ext>
            </a:extLst>
          </p:cNvPr>
          <p:cNvSpPr/>
          <p:nvPr/>
        </p:nvSpPr>
        <p:spPr>
          <a:xfrm>
            <a:off x="381000" y="2983497"/>
            <a:ext cx="1200162" cy="8910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6A27F33D-F0F4-4CA9-5E5C-EF6D51713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81162" y="619554"/>
            <a:ext cx="9762732" cy="4440327"/>
          </a:xfrm>
        </p:spPr>
      </p:pic>
      <p:sp>
        <p:nvSpPr>
          <p:cNvPr id="18" name="Arrow: Left 17">
            <a:extLst>
              <a:ext uri="{FF2B5EF4-FFF2-40B4-BE49-F238E27FC236}">
                <a16:creationId xmlns:a16="http://schemas.microsoft.com/office/drawing/2014/main" id="{D55282EE-F5A6-9C40-C8F6-4AA3D6DE256C}"/>
              </a:ext>
            </a:extLst>
          </p:cNvPr>
          <p:cNvSpPr/>
          <p:nvPr/>
        </p:nvSpPr>
        <p:spPr>
          <a:xfrm>
            <a:off x="10363200" y="1689138"/>
            <a:ext cx="1295400" cy="9016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25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C6BCFD8-8847-EFD4-4447-84ADCCDDA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64488"/>
            <a:ext cx="11734800" cy="1054712"/>
          </a:xfrm>
          <a:solidFill>
            <a:srgbClr val="0070C0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US" sz="3300" dirty="0">
                <a:solidFill>
                  <a:schemeClr val="tx2"/>
                </a:solidFill>
              </a:rPr>
            </a:br>
            <a:br>
              <a:rPr lang="en-US" sz="3300" dirty="0">
                <a:solidFill>
                  <a:schemeClr val="tx2"/>
                </a:solidFill>
              </a:rPr>
            </a:br>
            <a:r>
              <a:rPr lang="en-US" sz="3300" dirty="0" err="1">
                <a:solidFill>
                  <a:schemeClr val="bg1"/>
                </a:solidFill>
              </a:rPr>
              <a:t>npdes</a:t>
            </a:r>
            <a:r>
              <a:rPr lang="en-US" sz="3300" dirty="0">
                <a:solidFill>
                  <a:schemeClr val="bg1"/>
                </a:solidFill>
              </a:rPr>
              <a:t> permits:</a:t>
            </a:r>
            <a:br>
              <a:rPr lang="en-US" sz="3300" dirty="0">
                <a:solidFill>
                  <a:schemeClr val="bg1"/>
                </a:solidFill>
              </a:rPr>
            </a:br>
            <a:r>
              <a:rPr lang="en-US" sz="3300" dirty="0">
                <a:solidFill>
                  <a:schemeClr val="bg1"/>
                </a:solidFill>
              </a:rPr>
              <a:t>Seasonal</a:t>
            </a:r>
            <a:r>
              <a:rPr lang="en-US" sz="3300" dirty="0">
                <a:solidFill>
                  <a:schemeClr val="tx2"/>
                </a:solidFill>
              </a:rPr>
              <a:t> </a:t>
            </a:r>
            <a:r>
              <a:rPr lang="en-US" sz="3300" dirty="0">
                <a:solidFill>
                  <a:schemeClr val="bg1"/>
                </a:solidFill>
              </a:rPr>
              <a:t>Phosphorus REPORTING</a:t>
            </a:r>
            <a:br>
              <a:rPr lang="en-US" sz="1700" dirty="0">
                <a:solidFill>
                  <a:schemeClr val="tx2"/>
                </a:solidFill>
              </a:rPr>
            </a:br>
            <a:br>
              <a:rPr lang="en-US" sz="1700" dirty="0">
                <a:solidFill>
                  <a:schemeClr val="tx2"/>
                </a:solidFill>
              </a:rPr>
            </a:br>
            <a:br>
              <a:rPr lang="en-US" sz="1700" dirty="0">
                <a:solidFill>
                  <a:schemeClr val="tx2"/>
                </a:solidFill>
              </a:rPr>
            </a:br>
            <a:br>
              <a:rPr lang="en-US" sz="1700" dirty="0">
                <a:solidFill>
                  <a:schemeClr val="tx2"/>
                </a:solidFill>
              </a:rPr>
            </a:br>
            <a:endParaRPr lang="en-US" sz="1700" dirty="0">
              <a:solidFill>
                <a:schemeClr val="tx2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8D32E-3E4D-79C8-869F-39ACE023E2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</a:pPr>
            <a:r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t>10/16/2023</a:t>
            </a:r>
            <a:endParaRPr 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81B98-D25A-773F-8E82-266A18BBB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28387"/>
            <a:ext cx="59436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Aft>
                <a:spcPts val="600"/>
              </a:spcAft>
            </a:pPr>
            <a:r>
              <a: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Connecticut Department of Energy &amp; Environmental Protection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9DE72E-52AC-957A-6F84-ACA760FCB2B1}"/>
                  </a:ext>
                </a:extLst>
              </p:cNvPr>
              <p:cNvSpPr txBox="1"/>
              <p:nvPr/>
            </p:nvSpPr>
            <p:spPr>
              <a:xfrm>
                <a:off x="304800" y="1276443"/>
                <a:ext cx="11734800" cy="489184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0000">
                    <a:schemeClr val="accent1">
                      <a:lumMod val="45000"/>
                      <a:lumOff val="55000"/>
                    </a:schemeClr>
                  </a:gs>
                  <a:gs pos="6000">
                    <a:schemeClr val="accent1">
                      <a:lumMod val="45000"/>
                      <a:lumOff val="55000"/>
                    </a:schemeClr>
                  </a:gs>
                  <a:gs pos="33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100000" t="100000"/>
                </a:path>
              </a:gradFill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As the </a:t>
                </a:r>
                <a:r>
                  <a:rPr lang="en-US" b="1" dirty="0"/>
                  <a:t>2023 phosphorus treatment season </a:t>
                </a:r>
                <a:r>
                  <a:rPr lang="en-US" dirty="0"/>
                  <a:t>wraps up, please remember how the </a:t>
                </a:r>
                <a:r>
                  <a:rPr lang="en-US" b="1" dirty="0"/>
                  <a:t>average seasonal load cap</a:t>
                </a:r>
                <a:r>
                  <a:rPr lang="en-US" dirty="0"/>
                  <a:t> should be calculated: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Convert</a:t>
                </a:r>
                <a:r>
                  <a:rPr lang="en-US" dirty="0"/>
                  <a:t> all Total Phosphorus sample results from the season (April-October) from </a:t>
                </a:r>
                <a:r>
                  <a:rPr lang="en-US" b="1" dirty="0"/>
                  <a:t>mg/l</a:t>
                </a:r>
                <a:r>
                  <a:rPr lang="en-US" dirty="0"/>
                  <a:t> to</a:t>
                </a:r>
                <a:r>
                  <a:rPr lang="en-US" b="1" dirty="0"/>
                  <a:t> lbs/day </a:t>
                </a:r>
                <a:r>
                  <a:rPr lang="en-US" dirty="0"/>
                  <a:t>using the following equation: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𝐿𝑜𝑎𝑑</m:t>
                      </m:r>
                      <m:r>
                        <a:rPr lang="en-US" sz="1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𝑙𝑏𝑠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/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𝑑𝑎𝑦</m:t>
                          </m:r>
                        </m:e>
                      </m:d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𝐶𝑜𝑛𝑐𝑒𝑛𝑡𝑟𝑎𝑡𝑖𝑜𝑛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𝑚𝑔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/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𝑙</m:t>
                          </m:r>
                        </m:e>
                      </m:d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×8.34×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𝑇𝑜𝑡𝑎𝑙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𝐹𝑙𝑜𝑤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𝑜𝑛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𝐷𝑎𝑦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𝑜𝑓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𝑆𝑎𝑚𝑝𝑙𝑖𝑛𝑔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(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𝑀𝐺𝐷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Average</a:t>
                </a:r>
                <a:r>
                  <a:rPr lang="en-US" dirty="0"/>
                  <a:t> together the loads calculated from </a:t>
                </a:r>
                <a:r>
                  <a:rPr lang="en-US" b="1" dirty="0"/>
                  <a:t>all individual samples</a:t>
                </a:r>
              </a:p>
              <a:p>
                <a:endParaRPr lang="en-US" dirty="0"/>
              </a:p>
              <a:p>
                <a:r>
                  <a:rPr lang="en-US" b="1" u="sng" dirty="0"/>
                  <a:t>DO NOT</a:t>
                </a:r>
                <a:r>
                  <a:rPr lang="en-US" b="1" dirty="0"/>
                  <a:t> </a:t>
                </a:r>
                <a:r>
                  <a:rPr lang="en-US" dirty="0"/>
                  <a:t>simply average together the 7 average monthly loads from April-October.  All individual samples should be averaged.</a:t>
                </a:r>
              </a:p>
              <a:p>
                <a:endParaRPr lang="en-US" dirty="0"/>
              </a:p>
              <a:p>
                <a:r>
                  <a:rPr lang="en-US" b="1" u="sng" dirty="0"/>
                  <a:t>DO NOT</a:t>
                </a:r>
                <a:r>
                  <a:rPr lang="en-US" b="1" dirty="0"/>
                  <a:t> </a:t>
                </a:r>
                <a:r>
                  <a:rPr lang="en-US" dirty="0"/>
                  <a:t>only report the average October load on the DMR.  The seasonal load should be entered.</a:t>
                </a:r>
              </a:p>
              <a:p>
                <a:endParaRPr lang="en-US" sz="1700" dirty="0">
                  <a:solidFill>
                    <a:schemeClr val="bg1">
                      <a:lumMod val="50000"/>
                    </a:schemeClr>
                  </a:solidFill>
                  <a:latin typeface="Public Sans ExtraBold"/>
                </a:endParaRPr>
              </a:p>
              <a:p>
                <a:endParaRPr lang="en-US" sz="1700" dirty="0">
                  <a:solidFill>
                    <a:schemeClr val="bg1">
                      <a:lumMod val="50000"/>
                    </a:schemeClr>
                  </a:solidFill>
                  <a:latin typeface="Public Sans ExtraBold"/>
                </a:endParaRPr>
              </a:p>
              <a:p>
                <a:r>
                  <a:rPr lang="en-US" sz="1700" b="1" dirty="0">
                    <a:solidFill>
                      <a:schemeClr val="tx1">
                        <a:lumMod val="50000"/>
                      </a:schemeClr>
                    </a:solidFill>
                    <a:latin typeface="Public Sans ExtraBold"/>
                  </a:rPr>
                  <a:t>Contact person: Chris Falk - </a:t>
                </a:r>
                <a:r>
                  <a:rPr lang="en-US" sz="1700" dirty="0">
                    <a:solidFill>
                      <a:srgbClr val="23AE49"/>
                    </a:solidFill>
                    <a:latin typeface="Public Sans ExtraBold"/>
                    <a:hlinkClick r:id="rId2"/>
                  </a:rPr>
                  <a:t>Christopher.falk@ct.gov</a:t>
                </a:r>
                <a:r>
                  <a:rPr lang="en-US" sz="1700" dirty="0">
                    <a:solidFill>
                      <a:srgbClr val="23AE49"/>
                    </a:solidFill>
                    <a:latin typeface="Public Sans ExtraBold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9DE72E-52AC-957A-6F84-ACA760FCB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276443"/>
                <a:ext cx="11734800" cy="4891849"/>
              </a:xfrm>
              <a:prstGeom prst="rect">
                <a:avLst/>
              </a:prstGeom>
              <a:blipFill>
                <a:blip r:embed="rId3"/>
                <a:stretch>
                  <a:fillRect l="-416" t="-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9" descr="DEEP_Primary_Seal_Full-Color_2000px.jpg">
            <a:extLst>
              <a:ext uri="{FF2B5EF4-FFF2-40B4-BE49-F238E27FC236}">
                <a16:creationId xmlns:a16="http://schemas.microsoft.com/office/drawing/2014/main" id="{5FF73F07-80DF-77F2-0D2A-D105EB82C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3215" y="6168293"/>
            <a:ext cx="617417" cy="60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49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8D32E-3E4D-79C8-869F-39ACE023E2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3995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10/16/2023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81B98-D25A-773F-8E82-266A18BBB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525117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Connecticut Department of Energy &amp; Environmental Protection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C6BCFD8-8847-EFD4-4447-84ADCCDDA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41" y="2835524"/>
            <a:ext cx="4114801" cy="2787219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Operator certification </a:t>
            </a:r>
            <a:br>
              <a:rPr lang="en-US" sz="2500" dirty="0">
                <a:solidFill>
                  <a:schemeClr val="bg1"/>
                </a:solidFill>
              </a:rPr>
            </a:br>
            <a:br>
              <a:rPr lang="en-US" sz="2000" dirty="0">
                <a:solidFill>
                  <a:schemeClr val="bg1"/>
                </a:solidFill>
              </a:rPr>
            </a:br>
            <a:br>
              <a:rPr lang="en-US" sz="2000" dirty="0">
                <a:solidFill>
                  <a:schemeClr val="bg1"/>
                </a:solidFill>
              </a:rPr>
            </a:b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contact person: </a:t>
            </a:r>
            <a:br>
              <a:rPr lang="en-US" sz="1500" dirty="0">
                <a:solidFill>
                  <a:srgbClr val="FFFF00"/>
                </a:solidFill>
              </a:rPr>
            </a:br>
            <a:br>
              <a:rPr lang="en-US" sz="1500" dirty="0">
                <a:solidFill>
                  <a:srgbClr val="FFFF00"/>
                </a:solidFill>
              </a:rPr>
            </a:br>
            <a:r>
              <a:rPr lang="en-US" sz="15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Craig Motasky</a:t>
            </a:r>
            <a:br>
              <a:rPr lang="en-US" sz="1500" dirty="0">
                <a:solidFill>
                  <a:srgbClr val="FFFF00"/>
                </a:solidFill>
              </a:rPr>
            </a:br>
            <a:br>
              <a:rPr lang="en-US" sz="1500" dirty="0">
                <a:solidFill>
                  <a:srgbClr val="FFFF00"/>
                </a:solidFill>
              </a:rPr>
            </a:br>
            <a:r>
              <a:rPr lang="en-US" sz="1500" dirty="0">
                <a:solidFill>
                  <a:srgbClr val="FFFF00"/>
                </a:solidFill>
              </a:rPr>
              <a:t>craig.Motasky@ct.gov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8D8B18-E3CC-D571-6FC5-1D7A1EB41A75}"/>
              </a:ext>
            </a:extLst>
          </p:cNvPr>
          <p:cNvSpPr txBox="1"/>
          <p:nvPr/>
        </p:nvSpPr>
        <p:spPr>
          <a:xfrm>
            <a:off x="4866157" y="612926"/>
            <a:ext cx="6038893" cy="555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Computer based certification testing is ongoing and applications can be submitted at any time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Examinees who don’t pass the exam by the end of the 2023 will need to reapply to DEEP to begin retesting in 2024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2024 Exam Notice 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was posted on 10/1/23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Applications after 10/1/23 are for the 2024 calendar year and can </a:t>
            </a:r>
            <a:r>
              <a:rPr lang="en-US" sz="24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begin testing on or after 1/2/24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1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9" name="Picture 9" descr="DEEP_Primary_Seal_Full-Color_2000px.jpg">
            <a:extLst>
              <a:ext uri="{FF2B5EF4-FFF2-40B4-BE49-F238E27FC236}">
                <a16:creationId xmlns:a16="http://schemas.microsoft.com/office/drawing/2014/main" id="{72CAA0A2-67C2-1BC0-EF54-668DEB2EE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3215" y="6168293"/>
            <a:ext cx="617417" cy="607647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9DD80BB0-DBAD-D41E-5389-6E4366699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56477" y="1010994"/>
            <a:ext cx="2603402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74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A9AF78-4F93-8628-A83C-26D7A561151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355277" y="3017520"/>
            <a:ext cx="5481445" cy="822960"/>
          </a:xfrm>
        </p:spPr>
        <p:txBody>
          <a:bodyPr/>
          <a:lstStyle/>
          <a:p>
            <a:r>
              <a:rPr lang="en-US" sz="6600"/>
              <a:t>Questions?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13641-9F16-A6C9-4FC3-B2B059211D7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0037763" y="6470650"/>
            <a:ext cx="2154237" cy="274638"/>
          </a:xfrm>
        </p:spPr>
        <p:txBody>
          <a:bodyPr/>
          <a:lstStyle/>
          <a:p>
            <a:r>
              <a:rPr lang="en-US" dirty="0"/>
              <a:t>5/8/2023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73431-C770-EBA5-2E45-56002A95F78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70650"/>
            <a:ext cx="5900738" cy="274638"/>
          </a:xfrm>
        </p:spPr>
        <p:txBody>
          <a:bodyPr/>
          <a:lstStyle/>
          <a:p>
            <a:r>
              <a:rPr lang="en-US"/>
              <a:t>Connecticut Department of Energy &amp; Environmental Protection</a:t>
            </a:r>
          </a:p>
        </p:txBody>
      </p:sp>
      <p:pic>
        <p:nvPicPr>
          <p:cNvPr id="2" name="Picture 9" descr="DEEP_Primary_Seal_Full-Color_2000px.jpg">
            <a:extLst>
              <a:ext uri="{FF2B5EF4-FFF2-40B4-BE49-F238E27FC236}">
                <a16:creationId xmlns:a16="http://schemas.microsoft.com/office/drawing/2014/main" id="{08CC3050-5749-32A9-6F4A-607C22A47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3215" y="6168293"/>
            <a:ext cx="617417" cy="60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94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7EC8B4-C3E8-48BF-B212-E0E505A30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061" y="1967265"/>
            <a:ext cx="3187826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DEEP Municipal Wastewater org chart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8B6313-E5B7-42FC-9E63-ECB08C79C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316" y="1181728"/>
            <a:ext cx="6780700" cy="449221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11EBA-2F2B-4452-AF4B-007F6AA68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62103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Connecticut Department of Energy &amp; Environmental Protection</a:t>
            </a:r>
          </a:p>
        </p:txBody>
      </p:sp>
      <p:pic>
        <p:nvPicPr>
          <p:cNvPr id="3" name="Picture 9" descr="DEEP_Primary_Seal_Full-Color_2000px.jpg">
            <a:extLst>
              <a:ext uri="{FF2B5EF4-FFF2-40B4-BE49-F238E27FC236}">
                <a16:creationId xmlns:a16="http://schemas.microsoft.com/office/drawing/2014/main" id="{7B9E21EF-D8F4-2C35-869B-D8A8D62F8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3215" y="6168293"/>
            <a:ext cx="617417" cy="6076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EFA7F4-08DB-7D9A-01D2-A0BC44F1BAC1}"/>
              </a:ext>
            </a:extLst>
          </p:cNvPr>
          <p:cNvSpPr txBox="1"/>
          <p:nvPr/>
        </p:nvSpPr>
        <p:spPr>
          <a:xfrm>
            <a:off x="2811493" y="5188228"/>
            <a:ext cx="2644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Replaced Jen Perry, who had replaced Denise </a:t>
            </a:r>
            <a:r>
              <a:rPr lang="en-US" dirty="0" err="1"/>
              <a:t>Ruzicka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D3E79F-E6AF-23D8-E21E-699C7071CD51}"/>
              </a:ext>
            </a:extLst>
          </p:cNvPr>
          <p:cNvSpPr txBox="1"/>
          <p:nvPr/>
        </p:nvSpPr>
        <p:spPr>
          <a:xfrm>
            <a:off x="9738944" y="2332154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Replaced Betsey Wingfield</a:t>
            </a:r>
          </a:p>
        </p:txBody>
      </p:sp>
    </p:spTree>
    <p:extLst>
      <p:ext uri="{BB962C8B-B14F-4D97-AF65-F5344CB8AC3E}">
        <p14:creationId xmlns:p14="http://schemas.microsoft.com/office/powerpoint/2010/main" val="1110257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4816CE-A785-4257-9E93-C4A267CCB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Deep -  water planning &amp; management division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50C512-C40F-4BE2-A987-B7C88E08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1876176"/>
            <a:ext cx="10905066" cy="399230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07D9F-F62E-40C9-A68A-4B19F50F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 defTabSz="914400">
              <a:spcAft>
                <a:spcPts val="600"/>
              </a:spcAft>
            </a:pPr>
            <a:r>
              <a: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Connecticut Department of Energy &amp; Environmental Protection</a:t>
            </a:r>
          </a:p>
        </p:txBody>
      </p:sp>
      <p:pic>
        <p:nvPicPr>
          <p:cNvPr id="3" name="Picture 9" descr="DEEP_Primary_Seal_Full-Color_2000px.jpg">
            <a:extLst>
              <a:ext uri="{FF2B5EF4-FFF2-40B4-BE49-F238E27FC236}">
                <a16:creationId xmlns:a16="http://schemas.microsoft.com/office/drawing/2014/main" id="{D86ADD97-B18A-47AB-A777-E4F0E555C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3215" y="6168293"/>
            <a:ext cx="617417" cy="6076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5318F5-4437-1534-CDDC-89E5BFD98BA4}"/>
              </a:ext>
            </a:extLst>
          </p:cNvPr>
          <p:cNvSpPr txBox="1"/>
          <p:nvPr/>
        </p:nvSpPr>
        <p:spPr>
          <a:xfrm>
            <a:off x="-76200" y="4818056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Replaced Nisha Patel who is now Director</a:t>
            </a:r>
          </a:p>
        </p:txBody>
      </p:sp>
    </p:spTree>
    <p:extLst>
      <p:ext uri="{BB962C8B-B14F-4D97-AF65-F5344CB8AC3E}">
        <p14:creationId xmlns:p14="http://schemas.microsoft.com/office/powerpoint/2010/main" val="1601063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99573-F0D6-4B68-BCEB-CE25B0986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53" y="420424"/>
            <a:ext cx="10962894" cy="894488"/>
          </a:xfrm>
        </p:spPr>
        <p:txBody>
          <a:bodyPr/>
          <a:lstStyle/>
          <a:p>
            <a:r>
              <a:rPr lang="en-US" dirty="0"/>
              <a:t>Municipal wastewater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018E2-96DF-4EEF-A4CA-736037C41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407" y="1152956"/>
            <a:ext cx="6548247" cy="4654497"/>
          </a:xfrm>
        </p:spPr>
        <p:txBody>
          <a:bodyPr/>
          <a:lstStyle/>
          <a:p>
            <a:endParaRPr lang="en-US" dirty="0"/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New supervisors in 2022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Carlos Esguerra &amp; Stacy Pappano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Replaced George Hicks &amp; Rowland Denny who both retired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New staff engineers in 2022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Anthony Poon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Jueda Shytko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Karriem Kazu Folger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Robin Rittgers</a:t>
            </a:r>
          </a:p>
          <a:p>
            <a:r>
              <a:rPr lang="en-US" dirty="0">
                <a:solidFill>
                  <a:schemeClr val="tx2"/>
                </a:solidFill>
              </a:rPr>
              <a:t>Newest staff engineer in 2023</a:t>
            </a:r>
          </a:p>
          <a:p>
            <a:r>
              <a:rPr lang="en-US" dirty="0">
                <a:solidFill>
                  <a:schemeClr val="tx2"/>
                </a:solidFill>
              </a:rPr>
              <a:t>Smriti Hamal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A6529-C436-4C04-B301-F6DE20C70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5/8/2023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3ADAB-088E-4C18-A440-A6BEFEEC6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4050" y="6470704"/>
            <a:ext cx="5901459" cy="274320"/>
          </a:xfrm>
        </p:spPr>
        <p:txBody>
          <a:bodyPr/>
          <a:lstStyle/>
          <a:p>
            <a:r>
              <a:rPr lang="en-US" dirty="0"/>
              <a:t>Connecticut Department of Energy &amp; Environmental Protection</a:t>
            </a:r>
          </a:p>
        </p:txBody>
      </p:sp>
      <p:pic>
        <p:nvPicPr>
          <p:cNvPr id="6" name="Picture 9" descr="DEEP_Primary_Seal_Full-Color_2000px.jpg">
            <a:extLst>
              <a:ext uri="{FF2B5EF4-FFF2-40B4-BE49-F238E27FC236}">
                <a16:creationId xmlns:a16="http://schemas.microsoft.com/office/drawing/2014/main" id="{B6233DE8-41FA-8DC0-48BA-AF9849EB6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3215" y="6168293"/>
            <a:ext cx="617417" cy="6076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C74115-F9D6-6B00-5851-6172C804F9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9000"/>
                    </a14:imgEffect>
                  </a14:imgLayer>
                </a14:imgProps>
              </a:ext>
            </a:extLst>
          </a:blip>
          <a:srcRect t="7742" r="5766" b="6873"/>
          <a:stretch/>
        </p:blipFill>
        <p:spPr>
          <a:xfrm>
            <a:off x="6545509" y="0"/>
            <a:ext cx="4022333" cy="6665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DD11295-0685-476B-4259-2B1CA427875C}"/>
              </a:ext>
            </a:extLst>
          </p:cNvPr>
          <p:cNvSpPr/>
          <p:nvPr/>
        </p:nvSpPr>
        <p:spPr>
          <a:xfrm>
            <a:off x="6439605" y="6013940"/>
            <a:ext cx="2438400" cy="762000"/>
          </a:xfrm>
          <a:prstGeom prst="ellipse">
            <a:avLst/>
          </a:prstGeom>
          <a:solidFill>
            <a:schemeClr val="accent6">
              <a:lumMod val="20000"/>
              <a:lumOff val="80000"/>
              <a:alpha val="3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32A816-9639-AECC-2C8F-19B7D2CABFB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0000"/>
          </a:blip>
          <a:stretch>
            <a:fillRect/>
          </a:stretch>
        </p:blipFill>
        <p:spPr>
          <a:xfrm>
            <a:off x="2922428" y="2942452"/>
            <a:ext cx="3321765" cy="332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18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FF6B4-4AE4-FBC8-1035-E5482C97F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3330" y="136525"/>
            <a:ext cx="4785837" cy="1681825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 Nova"/>
              </a:rPr>
              <a:t>CT DEEP Clean Water Fund  </a:t>
            </a:r>
            <a:br>
              <a:rPr lang="en-US" sz="4000" b="1" dirty="0">
                <a:latin typeface="Arial Nova"/>
              </a:rPr>
            </a:br>
            <a:endParaRPr lang="en-US" sz="4000" b="1" dirty="0">
              <a:latin typeface="Arial Nov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E15DF8-33BE-8A43-48EA-CB9E9916A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6" t="11508" r="8981" b="7193"/>
          <a:stretch/>
        </p:blipFill>
        <p:spPr>
          <a:xfrm>
            <a:off x="15117" y="63670"/>
            <a:ext cx="2998757" cy="21915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B641F8-5E2D-47AB-ACF1-E2E8AA8780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2933"/>
          <a:stretch/>
        </p:blipFill>
        <p:spPr>
          <a:xfrm>
            <a:off x="3190841" y="170174"/>
            <a:ext cx="2998757" cy="20547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28E132-D5BC-8811-4E31-3B5AA4A99E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" r="4554" b="-2"/>
          <a:stretch/>
        </p:blipFill>
        <p:spPr>
          <a:xfrm>
            <a:off x="20" y="2396614"/>
            <a:ext cx="3013855" cy="2060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8A45C2-4F75-6142-C1D1-DBBDD261AF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26"/>
          <a:stretch/>
        </p:blipFill>
        <p:spPr>
          <a:xfrm>
            <a:off x="3190842" y="2396614"/>
            <a:ext cx="2998756" cy="20608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4E8AD4-2EDF-5C59-8281-7C565921E9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25" r="-3" b="27020"/>
          <a:stretch/>
        </p:blipFill>
        <p:spPr>
          <a:xfrm>
            <a:off x="-1" y="4629235"/>
            <a:ext cx="3013875" cy="16819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A25BE0-1C94-E46E-F21B-605437BEE1E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27" r="2101" b="4"/>
          <a:stretch/>
        </p:blipFill>
        <p:spPr>
          <a:xfrm>
            <a:off x="3190842" y="4629235"/>
            <a:ext cx="2998756" cy="168199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CB064-7CC3-680E-570D-3DED6073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DEE75F8-48EB-4839-9E71-8CCEE647FA5C}" type="datetime1">
              <a:rPr lang="en-US"/>
              <a:pPr>
                <a:spcAft>
                  <a:spcPts val="600"/>
                </a:spcAft>
              </a:pPr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49D47-5F7F-9933-EA67-57727B245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Connecticut Department of Energy &amp; Environmental Protection</a:t>
            </a:r>
          </a:p>
        </p:txBody>
      </p:sp>
      <p:graphicFrame>
        <p:nvGraphicFramePr>
          <p:cNvPr id="70" name="Content Placeholder 2">
            <a:extLst>
              <a:ext uri="{FF2B5EF4-FFF2-40B4-BE49-F238E27FC236}">
                <a16:creationId xmlns:a16="http://schemas.microsoft.com/office/drawing/2014/main" id="{4941B784-2FA0-47E3-E7AC-B2AD8D92F04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61464" y="1262167"/>
          <a:ext cx="5120936" cy="5028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661178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DF199-B8AA-B284-47FB-2BAF3202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CWF Program Funding </a:t>
            </a:r>
            <a:br>
              <a:rPr lang="en-US" dirty="0"/>
            </a:br>
            <a:r>
              <a:rPr lang="en-US" dirty="0"/>
              <a:t>(grant percentages)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75820-E316-921C-8F6A-B3E805120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8A240-38AD-7A7C-55D9-4DE00DF6A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ACC5EA52-DF4A-CCCA-818F-667B338ABCF8}"/>
              </a:ext>
            </a:extLst>
          </p:cNvPr>
          <p:cNvGraphicFramePr>
            <a:graphicFrameLocks/>
          </p:cNvGraphicFramePr>
          <p:nvPr/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99139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DFA45-B0ED-92BE-5C98-D548A1D94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 b="1">
                <a:latin typeface="Arial Nova"/>
              </a:rPr>
              <a:t>CWF Sources of money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2F929-18E1-6B94-91AD-03039037E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DEE75F8-48EB-4839-9E71-8CCEE647FA5C}" type="datetime1">
              <a:rPr lang="en-US" smtClean="0"/>
              <a:pPr>
                <a:spcAft>
                  <a:spcPts val="600"/>
                </a:spcAft>
              </a:pPr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5C2D1-D38F-2224-2834-DF5A9AA16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Connecticut Department of Energy &amp; Environmental Protection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A04C9116-C16F-4854-783F-07602010A38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7006E7C-43E9-63E1-889C-2DA4D4B6F731}"/>
              </a:ext>
            </a:extLst>
          </p:cNvPr>
          <p:cNvSpPr/>
          <p:nvPr/>
        </p:nvSpPr>
        <p:spPr>
          <a:xfrm>
            <a:off x="838200" y="4038600"/>
            <a:ext cx="10515600" cy="21427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20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ster Page">
  <a:themeElements>
    <a:clrScheme name="Custom 1">
      <a:dk1>
        <a:srgbClr val="3F3F3F"/>
      </a:dk1>
      <a:lt1>
        <a:sysClr val="window" lastClr="FFFFFF"/>
      </a:lt1>
      <a:dk2>
        <a:srgbClr val="0D2D6C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Public Sans (custom)">
      <a:majorFont>
        <a:latin typeface="Public Sans ExtraBold"/>
        <a:ea typeface=""/>
        <a:cs typeface=""/>
      </a:majorFont>
      <a:minorFont>
        <a:latin typeface="Public Sans"/>
        <a:ea typeface=""/>
        <a:cs typeface="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0120 DEEP UPDATE" id="{70D20FC7-64AC-4958-BB6B-C13C36ECE943}" vid="{CD61E5AF-4AE7-400D-8F2A-63448930A0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8f26345a-ac2f-422a-b906-78cec7b8358f" xsi:nil="true"/>
    <_ip_UnifiedCompliancePolicyProperties xmlns="http://schemas.microsoft.com/sharepoint/v3" xsi:nil="true"/>
    <lcf76f155ced4ddcb4097134ff3c332f xmlns="9ceebef1-33fc-449d-a3c3-aac01d0108f0">
      <Terms xmlns="http://schemas.microsoft.com/office/infopath/2007/PartnerControls"/>
    </lcf76f155ced4ddcb4097134ff3c332f>
    <DocumentCategory xmlns="9ceebef1-33fc-449d-a3c3-aac01d0108f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6CE50C4C975048A0812FEB6B7A4900" ma:contentTypeVersion="16" ma:contentTypeDescription="Create a new document." ma:contentTypeScope="" ma:versionID="65009f5762b19cbb6cb89e31d4d65dd9">
  <xsd:schema xmlns:xsd="http://www.w3.org/2001/XMLSchema" xmlns:xs="http://www.w3.org/2001/XMLSchema" xmlns:p="http://schemas.microsoft.com/office/2006/metadata/properties" xmlns:ns1="http://schemas.microsoft.com/sharepoint/v3" xmlns:ns2="9ceebef1-33fc-449d-a3c3-aac01d0108f0" xmlns:ns3="8f26345a-ac2f-422a-b906-78cec7b8358f" targetNamespace="http://schemas.microsoft.com/office/2006/metadata/properties" ma:root="true" ma:fieldsID="66cd07039cc23856735f0b7492011b05" ns1:_="" ns2:_="" ns3:_="">
    <xsd:import namespace="http://schemas.microsoft.com/sharepoint/v3"/>
    <xsd:import namespace="9ceebef1-33fc-449d-a3c3-aac01d0108f0"/>
    <xsd:import namespace="8f26345a-ac2f-422a-b906-78cec7b835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DocumentCategory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eebef1-33fc-449d-a3c3-aac01d0108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DocumentCategory" ma:index="10" nillable="true" ma:displayName="Document Category" ma:description="Enforcement Document Category" ma:format="Dropdown" ma:internalName="DocumentCatego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ase Documentation Forms"/>
                    <xsd:enumeration value="Civil Penalty Materials"/>
                    <xsd:enumeration value="Formats"/>
                    <xsd:enumeration value="Policy &amp; Guidance"/>
                    <xsd:enumeration value="Supplemental Environmental Projects"/>
                    <xsd:enumeration value="Attorney General Referrals"/>
                    <xsd:enumeration value="Contested Cases"/>
                    <xsd:enumeration value="Chief State’s Attorney Referrals"/>
                    <xsd:enumeration value="Related Links"/>
                    <xsd:enumeration value="SIMS Data Entry"/>
                  </xsd:restriction>
                </xsd:simpleType>
              </xsd:element>
            </xsd:sequence>
          </xsd:extension>
        </xsd:complexContent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9be3ee5-5d72-4a78-bfe6-04ec158992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26345a-ac2f-422a-b906-78cec7b8358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714864e-af8c-44bd-b10c-1cb46a713b51}" ma:internalName="TaxCatchAll" ma:showField="CatchAllData" ma:web="8f26345a-ac2f-422a-b906-78cec7b8358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69C7F73-FEE2-4E4B-ACC7-AA3296DDA5C6}">
  <ds:schemaRefs>
    <ds:schemaRef ds:uri="7d0906d8-2307-4b49-af90-0e8d0ef022af"/>
    <ds:schemaRef ds:uri="http://purl.org/dc/terms/"/>
    <ds:schemaRef ds:uri="http://schemas.openxmlformats.org/package/2006/metadata/core-properties"/>
    <ds:schemaRef ds:uri="http://purl.org/dc/dcmitype/"/>
    <ds:schemaRef ds:uri="01d178fc-aace-4d06-8b61-57daa5c7bca1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microsoft.com/sharepoint/v3"/>
    <ds:schemaRef ds:uri="8f26345a-ac2f-422a-b906-78cec7b8358f"/>
    <ds:schemaRef ds:uri="9ceebef1-33fc-449d-a3c3-aac01d0108f0"/>
  </ds:schemaRefs>
</ds:datastoreItem>
</file>

<file path=customXml/itemProps2.xml><?xml version="1.0" encoding="utf-8"?>
<ds:datastoreItem xmlns:ds="http://schemas.openxmlformats.org/officeDocument/2006/customXml" ds:itemID="{2CC5166F-EF6C-48F9-B7F0-9A8285204E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8F982B-BE62-4C3E-B945-0EC5EFB422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ceebef1-33fc-449d-a3c3-aac01d0108f0"/>
    <ds:schemaRef ds:uri="8f26345a-ac2f-422a-b906-78cec7b835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3144</TotalTime>
  <Words>3179</Words>
  <Application>Microsoft Office PowerPoint</Application>
  <PresentationFormat>Widescreen</PresentationFormat>
  <Paragraphs>410</Paragraphs>
  <Slides>33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Wingdings</vt:lpstr>
      <vt:lpstr>open-sans</vt:lpstr>
      <vt:lpstr>Public Sans ExtraBold</vt:lpstr>
      <vt:lpstr>Courier New</vt:lpstr>
      <vt:lpstr>Tw Cen MT</vt:lpstr>
      <vt:lpstr>Wingdings 3</vt:lpstr>
      <vt:lpstr>Arial</vt:lpstr>
      <vt:lpstr>Public Sans</vt:lpstr>
      <vt:lpstr>Times New Roman</vt:lpstr>
      <vt:lpstr>Cambria Math</vt:lpstr>
      <vt:lpstr>Arial Nova</vt:lpstr>
      <vt:lpstr>Symbol</vt:lpstr>
      <vt:lpstr>Calibri</vt:lpstr>
      <vt:lpstr>Master Page</vt:lpstr>
      <vt:lpstr>DEEP UPDATE</vt:lpstr>
      <vt:lpstr>Agenda</vt:lpstr>
      <vt:lpstr>PowerPoint Presentation</vt:lpstr>
      <vt:lpstr>DEEP Municipal Wastewater org chart</vt:lpstr>
      <vt:lpstr>Deep -  water planning &amp; management division</vt:lpstr>
      <vt:lpstr>Municipal wastewater</vt:lpstr>
      <vt:lpstr>CT DEEP Clean Water Fund   </vt:lpstr>
      <vt:lpstr>CWF Program Funding  (grant percentages)</vt:lpstr>
      <vt:lpstr>CWF Sources of money</vt:lpstr>
      <vt:lpstr>How do CWF projects get funded?</vt:lpstr>
      <vt:lpstr>Categories</vt:lpstr>
      <vt:lpstr>Regulatory Priority Point System construction projects</vt:lpstr>
      <vt:lpstr>Reserves</vt:lpstr>
      <vt:lpstr>Reserves</vt:lpstr>
      <vt:lpstr>Developing Draft FY24/25 CWF Priority list</vt:lpstr>
      <vt:lpstr>Next steps</vt:lpstr>
      <vt:lpstr>PowerPoint Presentation</vt:lpstr>
      <vt:lpstr>emergency support function # 12 &amp; pump station inventory   </vt:lpstr>
      <vt:lpstr>Pump Station survey  emergency support function # 12   CONTACT PERSON:   ROBIN.RITTGERS@CT.GOV </vt:lpstr>
      <vt:lpstr>FOG update</vt:lpstr>
      <vt:lpstr> Per- and polyfluoroalkyl Substances (PFAS)  </vt:lpstr>
      <vt:lpstr>PFAS Study Results</vt:lpstr>
      <vt:lpstr>PowerPoint Presentation</vt:lpstr>
      <vt:lpstr>PowerPoint Presentation</vt:lpstr>
      <vt:lpstr>What’s next regarding PFAS    GENERAL PFAS-related questions/concerns CAN BE ADDRESSED TO MEGHAN LALLY –  DEEP.PFAS@ct.gov.   </vt:lpstr>
      <vt:lpstr>PFAS - monitoring implementation </vt:lpstr>
      <vt:lpstr>GENERAL PERMIT for Nitrogen Discharges</vt:lpstr>
      <vt:lpstr>NITROGEN – LOADINGS AND COST OF CREDIT </vt:lpstr>
      <vt:lpstr>Nitrogen  Operation &amp; Maintenance Survey </vt:lpstr>
      <vt:lpstr>O&amp;M Survey Form EXAMPLE:</vt:lpstr>
      <vt:lpstr>  npdes permits: Seasonal Phosphorus REPORTING    </vt:lpstr>
      <vt:lpstr>Operator certification     contact person:   Craig Motasky  craig.Motasky@ct.gov</vt:lpstr>
      <vt:lpstr>PowerPoint Presentation</vt:lpstr>
    </vt:vector>
  </TitlesOfParts>
  <Company>CT DEEP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UPDATE</dc:title>
  <dc:creator>Pappano, Stacy</dc:creator>
  <cp:lastModifiedBy>Esguerra, Carlos</cp:lastModifiedBy>
  <cp:revision>188</cp:revision>
  <dcterms:created xsi:type="dcterms:W3CDTF">2023-01-13T17:10:00Z</dcterms:created>
  <dcterms:modified xsi:type="dcterms:W3CDTF">2023-10-16T11:21:05Z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0x010100A06CE50C4C975048A0812FEB6B7A4900</vt:lpwstr>
  </property>
  <property fmtid="{D5CDD505-2E9C-101B-9397-08002B2CF9AE}" pid="3" name="_NewReviewCycle">
    <vt:lpwstr/>
  </property>
</Properties>
</file>